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Lst>
  <p:notesMasterIdLst>
    <p:notesMasterId r:id="rId113"/>
  </p:notesMasterIdLst>
  <p:sldIdLst>
    <p:sldId id="374" r:id="rId2"/>
    <p:sldId id="421" r:id="rId3"/>
    <p:sldId id="413" r:id="rId4"/>
    <p:sldId id="414" r:id="rId5"/>
    <p:sldId id="415" r:id="rId6"/>
    <p:sldId id="442" r:id="rId7"/>
    <p:sldId id="443" r:id="rId8"/>
    <p:sldId id="441" r:id="rId9"/>
    <p:sldId id="417" r:id="rId10"/>
    <p:sldId id="418" r:id="rId11"/>
    <p:sldId id="419" r:id="rId12"/>
    <p:sldId id="420" r:id="rId13"/>
    <p:sldId id="422" r:id="rId14"/>
    <p:sldId id="423" r:id="rId15"/>
    <p:sldId id="424" r:id="rId16"/>
    <p:sldId id="425" r:id="rId17"/>
    <p:sldId id="431" r:id="rId18"/>
    <p:sldId id="432" r:id="rId19"/>
    <p:sldId id="444" r:id="rId20"/>
    <p:sldId id="445" r:id="rId21"/>
    <p:sldId id="437" r:id="rId22"/>
    <p:sldId id="438" r:id="rId23"/>
    <p:sldId id="439" r:id="rId24"/>
    <p:sldId id="440" r:id="rId25"/>
    <p:sldId id="375" r:id="rId26"/>
    <p:sldId id="256" r:id="rId27"/>
    <p:sldId id="277" r:id="rId28"/>
    <p:sldId id="278" r:id="rId29"/>
    <p:sldId id="279" r:id="rId30"/>
    <p:sldId id="280" r:id="rId31"/>
    <p:sldId id="361" r:id="rId32"/>
    <p:sldId id="281" r:id="rId33"/>
    <p:sldId id="287" r:id="rId34"/>
    <p:sldId id="288" r:id="rId35"/>
    <p:sldId id="291" r:id="rId36"/>
    <p:sldId id="292" r:id="rId37"/>
    <p:sldId id="293" r:id="rId38"/>
    <p:sldId id="376" r:id="rId39"/>
    <p:sldId id="364" r:id="rId40"/>
    <p:sldId id="349" r:id="rId41"/>
    <p:sldId id="365" r:id="rId42"/>
    <p:sldId id="426" r:id="rId43"/>
    <p:sldId id="427" r:id="rId44"/>
    <p:sldId id="370" r:id="rId45"/>
    <p:sldId id="446" r:id="rId46"/>
    <p:sldId id="369" r:id="rId47"/>
    <p:sldId id="377" r:id="rId48"/>
    <p:sldId id="388" r:id="rId49"/>
    <p:sldId id="352" r:id="rId50"/>
    <p:sldId id="353" r:id="rId51"/>
    <p:sldId id="354" r:id="rId52"/>
    <p:sldId id="355" r:id="rId53"/>
    <p:sldId id="356" r:id="rId54"/>
    <p:sldId id="368" r:id="rId55"/>
    <p:sldId id="357" r:id="rId56"/>
    <p:sldId id="371" r:id="rId57"/>
    <p:sldId id="300" r:id="rId58"/>
    <p:sldId id="301" r:id="rId59"/>
    <p:sldId id="302" r:id="rId60"/>
    <p:sldId id="303" r:id="rId61"/>
    <p:sldId id="399" r:id="rId62"/>
    <p:sldId id="305" r:id="rId63"/>
    <p:sldId id="447" r:id="rId64"/>
    <p:sldId id="397" r:id="rId65"/>
    <p:sldId id="400" r:id="rId66"/>
    <p:sldId id="309" r:id="rId67"/>
    <p:sldId id="310" r:id="rId68"/>
    <p:sldId id="435" r:id="rId69"/>
    <p:sldId id="358" r:id="rId70"/>
    <p:sldId id="448" r:id="rId71"/>
    <p:sldId id="372" r:id="rId72"/>
    <p:sldId id="436" r:id="rId73"/>
    <p:sldId id="433" r:id="rId74"/>
    <p:sldId id="311" r:id="rId75"/>
    <p:sldId id="428" r:id="rId76"/>
    <p:sldId id="429" r:id="rId77"/>
    <p:sldId id="430" r:id="rId78"/>
    <p:sldId id="312" r:id="rId79"/>
    <p:sldId id="313" r:id="rId80"/>
    <p:sldId id="314" r:id="rId81"/>
    <p:sldId id="449" r:id="rId82"/>
    <p:sldId id="450" r:id="rId83"/>
    <p:sldId id="451" r:id="rId84"/>
    <p:sldId id="452" r:id="rId85"/>
    <p:sldId id="315" r:id="rId86"/>
    <p:sldId id="316" r:id="rId87"/>
    <p:sldId id="317" r:id="rId88"/>
    <p:sldId id="318" r:id="rId89"/>
    <p:sldId id="359" r:id="rId90"/>
    <p:sldId id="373" r:id="rId91"/>
    <p:sldId id="319" r:id="rId92"/>
    <p:sldId id="320" r:id="rId93"/>
    <p:sldId id="403" r:id="rId94"/>
    <p:sldId id="406" r:id="rId95"/>
    <p:sldId id="321" r:id="rId96"/>
    <p:sldId id="322" r:id="rId97"/>
    <p:sldId id="323" r:id="rId98"/>
    <p:sldId id="324" r:id="rId99"/>
    <p:sldId id="325" r:id="rId100"/>
    <p:sldId id="326" r:id="rId101"/>
    <p:sldId id="327" r:id="rId102"/>
    <p:sldId id="328" r:id="rId103"/>
    <p:sldId id="329" r:id="rId104"/>
    <p:sldId id="330" r:id="rId105"/>
    <p:sldId id="331" r:id="rId106"/>
    <p:sldId id="332" r:id="rId107"/>
    <p:sldId id="333" r:id="rId108"/>
    <p:sldId id="434" r:id="rId109"/>
    <p:sldId id="334" r:id="rId110"/>
    <p:sldId id="335" r:id="rId111"/>
    <p:sldId id="378" r:id="rId112"/>
  </p:sldIdLst>
  <p:sldSz cx="7315200" cy="5486400" type="B5JIS"/>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172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09" autoAdjust="0"/>
    <p:restoredTop sz="94660"/>
  </p:normalViewPr>
  <p:slideViewPr>
    <p:cSldViewPr>
      <p:cViewPr varScale="1">
        <p:scale>
          <a:sx n="113" d="100"/>
          <a:sy n="113" d="100"/>
        </p:scale>
        <p:origin x="921" y="54"/>
      </p:cViewPr>
      <p:guideLst>
        <p:guide orient="horz" pos="1728"/>
        <p:guide pos="2304"/>
      </p:guideLst>
    </p:cSldViewPr>
  </p:slideViewPr>
  <p:notesTextViewPr>
    <p:cViewPr>
      <p:scale>
        <a:sx n="100" d="100"/>
        <a:sy n="100" d="100"/>
      </p:scale>
      <p:origin x="0" y="0"/>
    </p:cViewPr>
  </p:notesTextViewPr>
  <p:sorterViewPr>
    <p:cViewPr>
      <p:scale>
        <a:sx n="66" d="100"/>
        <a:sy n="66" d="100"/>
      </p:scale>
      <p:origin x="0" y="378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pitchFamily="34" charset="0"/>
              </a:defRPr>
            </a:lvl1pPr>
          </a:lstStyle>
          <a:p>
            <a:pPr>
              <a:defRPr/>
            </a:pPr>
            <a:fld id="{167374D2-B5B2-4FE2-BDCB-BE243BFCAD08}" type="datetimeFigureOut">
              <a:rPr lang="en-US"/>
              <a:pPr>
                <a:defRPr/>
              </a:pPr>
              <a:t>12/5/2018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865467C-D9BC-48B3-8269-E3DAC28AA5A1}" type="slidenum">
              <a:rPr lang="en-US"/>
              <a:pPr>
                <a:defRPr/>
              </a:pPr>
              <a:t>‹#›</a:t>
            </a:fld>
            <a:endParaRPr lang="en-US"/>
          </a:p>
        </p:txBody>
      </p:sp>
    </p:spTree>
    <p:extLst>
      <p:ext uri="{BB962C8B-B14F-4D97-AF65-F5344CB8AC3E}">
        <p14:creationId xmlns:p14="http://schemas.microsoft.com/office/powerpoint/2010/main" val="2874138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ln>
            <a:miter lim="800000"/>
            <a:headEnd/>
            <a:tailEnd/>
          </a:ln>
        </p:spPr>
        <p:txBody>
          <a:bodyPr/>
          <a:lstStyle/>
          <a:p>
            <a:fld id="{0DA92FD8-0858-4092-BDBC-6C02BF3D1502}" type="slidenum">
              <a:rPr lang="en-US" smtClean="0"/>
              <a:pPr/>
              <a:t>54</a:t>
            </a:fld>
            <a:endParaRPr lang="en-US" smtClean="0"/>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943716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a:lstStyle/>
          <a:p>
            <a:fld id="{B5BC4168-FD37-4054-BA83-ADDF6997C12C}" type="slidenum">
              <a:rPr lang="en-US" smtClean="0"/>
              <a:pPr/>
              <a:t>89</a:t>
            </a:fld>
            <a:endParaRPr lang="en-US" smtClean="0"/>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694291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704340"/>
            <a:ext cx="6217920" cy="1176020"/>
          </a:xfrm>
        </p:spPr>
        <p:txBody>
          <a:bodyPr/>
          <a:lstStyle/>
          <a:p>
            <a:r>
              <a:rPr lang="en-US" smtClean="0"/>
              <a:t>Click to edit Master title style</a:t>
            </a:r>
            <a:endParaRPr lang="en-US"/>
          </a:p>
        </p:txBody>
      </p:sp>
      <p:sp>
        <p:nvSpPr>
          <p:cNvPr id="3" name="Subtitle 2"/>
          <p:cNvSpPr>
            <a:spLocks noGrp="1"/>
          </p:cNvSpPr>
          <p:nvPr>
            <p:ph type="subTitle" idx="1"/>
          </p:nvPr>
        </p:nvSpPr>
        <p:spPr>
          <a:xfrm>
            <a:off x="1097280" y="3108960"/>
            <a:ext cx="5120640" cy="1402080"/>
          </a:xfrm>
        </p:spPr>
        <p:txBody>
          <a:bodyPr/>
          <a:lstStyle>
            <a:lvl1pPr marL="0" indent="0" algn="ctr">
              <a:buNone/>
              <a:defRPr>
                <a:solidFill>
                  <a:schemeClr val="tx1">
                    <a:tint val="75000"/>
                  </a:schemeClr>
                </a:solidFill>
              </a:defRPr>
            </a:lvl1pPr>
            <a:lvl2pPr marL="365760" indent="0" algn="ctr">
              <a:buNone/>
              <a:defRPr>
                <a:solidFill>
                  <a:schemeClr val="tx1">
                    <a:tint val="75000"/>
                  </a:schemeClr>
                </a:solidFill>
              </a:defRPr>
            </a:lvl2pPr>
            <a:lvl3pPr marL="731520" indent="0" algn="ctr">
              <a:buNone/>
              <a:defRPr>
                <a:solidFill>
                  <a:schemeClr val="tx1">
                    <a:tint val="75000"/>
                  </a:schemeClr>
                </a:solidFill>
              </a:defRPr>
            </a:lvl3pPr>
            <a:lvl4pPr marL="1097280" indent="0" algn="ctr">
              <a:buNone/>
              <a:defRPr>
                <a:solidFill>
                  <a:schemeClr val="tx1">
                    <a:tint val="75000"/>
                  </a:schemeClr>
                </a:solidFill>
              </a:defRPr>
            </a:lvl4pPr>
            <a:lvl5pPr marL="1463040" indent="0" algn="ctr">
              <a:buNone/>
              <a:defRPr>
                <a:solidFill>
                  <a:schemeClr val="tx1">
                    <a:tint val="75000"/>
                  </a:schemeClr>
                </a:solidFill>
              </a:defRPr>
            </a:lvl5pPr>
            <a:lvl6pPr marL="1828800" indent="0" algn="ctr">
              <a:buNone/>
              <a:defRPr>
                <a:solidFill>
                  <a:schemeClr val="tx1">
                    <a:tint val="75000"/>
                  </a:schemeClr>
                </a:solidFill>
              </a:defRPr>
            </a:lvl6pPr>
            <a:lvl7pPr marL="2194560" indent="0" algn="ctr">
              <a:buNone/>
              <a:defRPr>
                <a:solidFill>
                  <a:schemeClr val="tx1">
                    <a:tint val="75000"/>
                  </a:schemeClr>
                </a:solidFill>
              </a:defRPr>
            </a:lvl7pPr>
            <a:lvl8pPr marL="2560320" indent="0" algn="ctr">
              <a:buNone/>
              <a:defRPr>
                <a:solidFill>
                  <a:schemeClr val="tx1">
                    <a:tint val="75000"/>
                  </a:schemeClr>
                </a:solidFill>
              </a:defRPr>
            </a:lvl8pPr>
            <a:lvl9pPr marL="29260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56A1F07-F728-4248-AF59-40E1ADD76B51}" type="datetimeFigureOut">
              <a:rPr lang="en-US"/>
              <a:pPr>
                <a:defRPr/>
              </a:pPr>
              <a:t>12/5/2018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24680E-473C-4DFF-9C67-B913001B828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288CF5B-26F4-47A8-B8D4-53DAF04436FD}" type="datetimeFigureOut">
              <a:rPr lang="en-US"/>
              <a:pPr>
                <a:defRPr/>
              </a:pPr>
              <a:t>12/5/2018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D6980D-8C49-40DC-A5A4-B74B3379ACF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43071" y="175260"/>
            <a:ext cx="1316990" cy="37452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1" y="175260"/>
            <a:ext cx="3829050" cy="37452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EAF28B-0136-4893-9C8F-9AA0B4E63DAB}" type="datetimeFigureOut">
              <a:rPr lang="en-US"/>
              <a:pPr>
                <a:defRPr/>
              </a:pPr>
              <a:t>12/5/2018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2744D7-7886-4FB8-9A5A-43620C913A5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222251"/>
            <a:ext cx="6583680" cy="91186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65760" y="1280160"/>
            <a:ext cx="3230880" cy="36245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18560" y="1280160"/>
            <a:ext cx="3230880" cy="36245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65125" y="4994275"/>
            <a:ext cx="1708150" cy="366713"/>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2498725" y="4999038"/>
            <a:ext cx="2317750" cy="365125"/>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5241925" y="4994275"/>
            <a:ext cx="1708150" cy="366713"/>
          </a:xfrm>
        </p:spPr>
        <p:txBody>
          <a:bodyPr/>
          <a:lstStyle>
            <a:lvl1pPr>
              <a:defRPr/>
            </a:lvl1pPr>
          </a:lstStyle>
          <a:p>
            <a:pPr>
              <a:defRPr/>
            </a:pPr>
            <a:fld id="{1DFE05F7-F27A-4A54-8C62-A7B9289615E1}" type="slidenum">
              <a:rPr lang="en-US"/>
              <a:pPr>
                <a:defRPr/>
              </a:pPr>
              <a:t>‹#›</a:t>
            </a:fld>
            <a:endParaRPr lang="en-US"/>
          </a:p>
        </p:txBody>
      </p:sp>
    </p:spTree>
  </p:cSld>
  <p:clrMapOvr>
    <a:masterClrMapping/>
  </p:clrMapOvr>
  <p:transition spd="slow">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BBD656-E571-41A8-957A-4092654BDD48}" type="datetimeFigureOut">
              <a:rPr lang="en-US"/>
              <a:pPr>
                <a:defRPr/>
              </a:pPr>
              <a:t>12/5/2018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F4888D-9BA5-435F-A29A-810B963B116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0" y="3525520"/>
            <a:ext cx="6217920" cy="1089660"/>
          </a:xfrm>
        </p:spPr>
        <p:txBody>
          <a:bodyPr anchor="t"/>
          <a:lstStyle>
            <a:lvl1pPr algn="l">
              <a:defRPr sz="3200" b="1" cap="all"/>
            </a:lvl1pPr>
          </a:lstStyle>
          <a:p>
            <a:r>
              <a:rPr lang="en-US" smtClean="0"/>
              <a:t>Click to edit Master title style</a:t>
            </a:r>
            <a:endParaRPr lang="en-US"/>
          </a:p>
        </p:txBody>
      </p:sp>
      <p:sp>
        <p:nvSpPr>
          <p:cNvPr id="3" name="Text Placeholder 2"/>
          <p:cNvSpPr>
            <a:spLocks noGrp="1"/>
          </p:cNvSpPr>
          <p:nvPr>
            <p:ph type="body" idx="1"/>
          </p:nvPr>
        </p:nvSpPr>
        <p:spPr>
          <a:xfrm>
            <a:off x="577850" y="2325371"/>
            <a:ext cx="6217920" cy="1200150"/>
          </a:xfrm>
        </p:spPr>
        <p:txBody>
          <a:bodyPr anchor="b"/>
          <a:lstStyle>
            <a:lvl1pPr marL="0" indent="0">
              <a:buNone/>
              <a:defRPr sz="1600">
                <a:solidFill>
                  <a:schemeClr val="tx1">
                    <a:tint val="75000"/>
                  </a:schemeClr>
                </a:solidFill>
              </a:defRPr>
            </a:lvl1pPr>
            <a:lvl2pPr marL="365760" indent="0">
              <a:buNone/>
              <a:defRPr sz="1400">
                <a:solidFill>
                  <a:schemeClr val="tx1">
                    <a:tint val="75000"/>
                  </a:schemeClr>
                </a:solidFill>
              </a:defRPr>
            </a:lvl2pPr>
            <a:lvl3pPr marL="731520" indent="0">
              <a:buNone/>
              <a:defRPr sz="1300">
                <a:solidFill>
                  <a:schemeClr val="tx1">
                    <a:tint val="75000"/>
                  </a:schemeClr>
                </a:solidFill>
              </a:defRPr>
            </a:lvl3pPr>
            <a:lvl4pPr marL="1097280" indent="0">
              <a:buNone/>
              <a:defRPr sz="1100">
                <a:solidFill>
                  <a:schemeClr val="tx1">
                    <a:tint val="75000"/>
                  </a:schemeClr>
                </a:solidFill>
              </a:defRPr>
            </a:lvl4pPr>
            <a:lvl5pPr marL="1463040" indent="0">
              <a:buNone/>
              <a:defRPr sz="1100">
                <a:solidFill>
                  <a:schemeClr val="tx1">
                    <a:tint val="75000"/>
                  </a:schemeClr>
                </a:solidFill>
              </a:defRPr>
            </a:lvl5pPr>
            <a:lvl6pPr marL="1828800" indent="0">
              <a:buNone/>
              <a:defRPr sz="1100">
                <a:solidFill>
                  <a:schemeClr val="tx1">
                    <a:tint val="75000"/>
                  </a:schemeClr>
                </a:solidFill>
              </a:defRPr>
            </a:lvl6pPr>
            <a:lvl7pPr marL="2194560" indent="0">
              <a:buNone/>
              <a:defRPr sz="1100">
                <a:solidFill>
                  <a:schemeClr val="tx1">
                    <a:tint val="75000"/>
                  </a:schemeClr>
                </a:solidFill>
              </a:defRPr>
            </a:lvl7pPr>
            <a:lvl8pPr marL="2560320" indent="0">
              <a:buNone/>
              <a:defRPr sz="1100">
                <a:solidFill>
                  <a:schemeClr val="tx1">
                    <a:tint val="75000"/>
                  </a:schemeClr>
                </a:solidFill>
              </a:defRPr>
            </a:lvl8pPr>
            <a:lvl9pPr marL="2926080"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1848CC9-7325-464F-AD63-10842953888F}" type="datetimeFigureOut">
              <a:rPr lang="en-US"/>
              <a:pPr>
                <a:defRPr/>
              </a:pPr>
              <a:t>12/5/2018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0C66CF-A2F0-4155-96A6-90EC5AD7CA6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2100" y="1023620"/>
            <a:ext cx="2573020" cy="2896870"/>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87040" y="1023620"/>
            <a:ext cx="2573020" cy="2896870"/>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917A4B2-B8B0-4AB4-8F0F-F0794854BF17}" type="datetimeFigureOut">
              <a:rPr lang="en-US"/>
              <a:pPr>
                <a:defRPr/>
              </a:pPr>
              <a:t>12/5/2018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3B96876-F32B-4DBD-B000-A4E03E84371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219710"/>
            <a:ext cx="6583680" cy="914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5760" y="1228090"/>
            <a:ext cx="3232150" cy="511810"/>
          </a:xfrm>
        </p:spPr>
        <p:txBody>
          <a:bodyPr anchor="b"/>
          <a:lstStyle>
            <a:lvl1pPr marL="0" indent="0">
              <a:buNone/>
              <a:defRPr sz="1900" b="1"/>
            </a:lvl1pPr>
            <a:lvl2pPr marL="365760" indent="0">
              <a:buNone/>
              <a:defRPr sz="1600" b="1"/>
            </a:lvl2pPr>
            <a:lvl3pPr marL="731520" indent="0">
              <a:buNone/>
              <a:defRPr sz="1400" b="1"/>
            </a:lvl3pPr>
            <a:lvl4pPr marL="1097280" indent="0">
              <a:buNone/>
              <a:defRPr sz="1300" b="1"/>
            </a:lvl4pPr>
            <a:lvl5pPr marL="1463040" indent="0">
              <a:buNone/>
              <a:defRPr sz="1300" b="1"/>
            </a:lvl5pPr>
            <a:lvl6pPr marL="1828800" indent="0">
              <a:buNone/>
              <a:defRPr sz="1300" b="1"/>
            </a:lvl6pPr>
            <a:lvl7pPr marL="2194560" indent="0">
              <a:buNone/>
              <a:defRPr sz="1300" b="1"/>
            </a:lvl7pPr>
            <a:lvl8pPr marL="2560320" indent="0">
              <a:buNone/>
              <a:defRPr sz="1300" b="1"/>
            </a:lvl8pPr>
            <a:lvl9pPr marL="2926080"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365760" y="1739900"/>
            <a:ext cx="3232150" cy="3161030"/>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716020" y="1228090"/>
            <a:ext cx="3233420" cy="511810"/>
          </a:xfrm>
        </p:spPr>
        <p:txBody>
          <a:bodyPr anchor="b"/>
          <a:lstStyle>
            <a:lvl1pPr marL="0" indent="0">
              <a:buNone/>
              <a:defRPr sz="1900" b="1"/>
            </a:lvl1pPr>
            <a:lvl2pPr marL="365760" indent="0">
              <a:buNone/>
              <a:defRPr sz="1600" b="1"/>
            </a:lvl2pPr>
            <a:lvl3pPr marL="731520" indent="0">
              <a:buNone/>
              <a:defRPr sz="1400" b="1"/>
            </a:lvl3pPr>
            <a:lvl4pPr marL="1097280" indent="0">
              <a:buNone/>
              <a:defRPr sz="1300" b="1"/>
            </a:lvl4pPr>
            <a:lvl5pPr marL="1463040" indent="0">
              <a:buNone/>
              <a:defRPr sz="1300" b="1"/>
            </a:lvl5pPr>
            <a:lvl6pPr marL="1828800" indent="0">
              <a:buNone/>
              <a:defRPr sz="1300" b="1"/>
            </a:lvl6pPr>
            <a:lvl7pPr marL="2194560" indent="0">
              <a:buNone/>
              <a:defRPr sz="1300" b="1"/>
            </a:lvl7pPr>
            <a:lvl8pPr marL="2560320" indent="0">
              <a:buNone/>
              <a:defRPr sz="1300" b="1"/>
            </a:lvl8pPr>
            <a:lvl9pPr marL="2926080"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3716020" y="1739900"/>
            <a:ext cx="3233420" cy="3161030"/>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403F61D-B1B5-4AE3-9883-B5EAE7CB28A7}" type="datetimeFigureOut">
              <a:rPr lang="en-US"/>
              <a:pPr>
                <a:defRPr/>
              </a:pPr>
              <a:t>12/5/2018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3874AAB-CEC8-4616-A621-F7027F08CC6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B8228B7-EE89-44BE-B46D-220FFC8EC8B3}" type="datetimeFigureOut">
              <a:rPr lang="en-US"/>
              <a:pPr>
                <a:defRPr/>
              </a:pPr>
              <a:t>12/5/2018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49EE0F0-9CF8-4D6C-A96C-EF3561948A8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C85731D-583F-4455-BA83-1ED2AA888545}" type="datetimeFigureOut">
              <a:rPr lang="en-US"/>
              <a:pPr>
                <a:defRPr/>
              </a:pPr>
              <a:t>12/5/2018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4368321-A53B-4FFA-A482-03CD597D67A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218440"/>
            <a:ext cx="2406650" cy="929640"/>
          </a:xfrm>
        </p:spPr>
        <p:txBody>
          <a:bodyPr anchor="b"/>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2860040" y="218441"/>
            <a:ext cx="4089400" cy="4682490"/>
          </a:xfrm>
        </p:spPr>
        <p:txBody>
          <a:bodyPr/>
          <a:lstStyle>
            <a:lvl1pPr>
              <a:defRPr sz="26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65761" y="1148081"/>
            <a:ext cx="2406650" cy="3752850"/>
          </a:xfrm>
        </p:spPr>
        <p:txBody>
          <a:bodyPr/>
          <a:lstStyle>
            <a:lvl1pPr marL="0" indent="0">
              <a:buNone/>
              <a:defRPr sz="1100"/>
            </a:lvl1pPr>
            <a:lvl2pPr marL="365760" indent="0">
              <a:buNone/>
              <a:defRPr sz="1000"/>
            </a:lvl2pPr>
            <a:lvl3pPr marL="731520" indent="0">
              <a:buNone/>
              <a:defRPr sz="800"/>
            </a:lvl3pPr>
            <a:lvl4pPr marL="1097280" indent="0">
              <a:buNone/>
              <a:defRPr sz="700"/>
            </a:lvl4pPr>
            <a:lvl5pPr marL="1463040" indent="0">
              <a:buNone/>
              <a:defRPr sz="700"/>
            </a:lvl5pPr>
            <a:lvl6pPr marL="1828800" indent="0">
              <a:buNone/>
              <a:defRPr sz="700"/>
            </a:lvl6pPr>
            <a:lvl7pPr marL="2194560" indent="0">
              <a:buNone/>
              <a:defRPr sz="700"/>
            </a:lvl7pPr>
            <a:lvl8pPr marL="2560320" indent="0">
              <a:buNone/>
              <a:defRPr sz="700"/>
            </a:lvl8pPr>
            <a:lvl9pPr marL="2926080" indent="0">
              <a:buNone/>
              <a:defRPr sz="7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BB49551-B15D-45AB-AA59-AF535F732B75}" type="datetimeFigureOut">
              <a:rPr lang="en-US"/>
              <a:pPr>
                <a:defRPr/>
              </a:pPr>
              <a:t>12/5/2018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1C8856-FB28-441D-9508-FD1F17B7532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0" y="3840480"/>
            <a:ext cx="4389120" cy="453390"/>
          </a:xfrm>
        </p:spPr>
        <p:txBody>
          <a:bodyPr anchor="b"/>
          <a:lstStyle>
            <a:lvl1pPr algn="l">
              <a:defRPr sz="1600" b="1"/>
            </a:lvl1pPr>
          </a:lstStyle>
          <a:p>
            <a:r>
              <a:rPr lang="en-US" smtClean="0"/>
              <a:t>Click to edit Master title style</a:t>
            </a:r>
            <a:endParaRPr lang="en-US"/>
          </a:p>
        </p:txBody>
      </p:sp>
      <p:sp>
        <p:nvSpPr>
          <p:cNvPr id="3" name="Picture Placeholder 2"/>
          <p:cNvSpPr>
            <a:spLocks noGrp="1"/>
          </p:cNvSpPr>
          <p:nvPr>
            <p:ph type="pic" idx="1"/>
          </p:nvPr>
        </p:nvSpPr>
        <p:spPr>
          <a:xfrm>
            <a:off x="1433830" y="490220"/>
            <a:ext cx="4389120" cy="3291840"/>
          </a:xfrm>
        </p:spPr>
        <p:txBody>
          <a:bodyPr rtlCol="0">
            <a:normAutofit/>
          </a:bodyPr>
          <a:lstStyle>
            <a:lvl1pPr marL="0" indent="0">
              <a:buNone/>
              <a:defRPr sz="2600"/>
            </a:lvl1pPr>
            <a:lvl2pPr marL="365760" indent="0">
              <a:buNone/>
              <a:defRPr sz="2200"/>
            </a:lvl2pPr>
            <a:lvl3pPr marL="731520" indent="0">
              <a:buNone/>
              <a:defRPr sz="190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pPr lvl="0"/>
            <a:endParaRPr lang="en-US" noProof="0" smtClean="0"/>
          </a:p>
        </p:txBody>
      </p:sp>
      <p:sp>
        <p:nvSpPr>
          <p:cNvPr id="4" name="Text Placeholder 3"/>
          <p:cNvSpPr>
            <a:spLocks noGrp="1"/>
          </p:cNvSpPr>
          <p:nvPr>
            <p:ph type="body" sz="half" idx="2"/>
          </p:nvPr>
        </p:nvSpPr>
        <p:spPr>
          <a:xfrm>
            <a:off x="1433830" y="4293870"/>
            <a:ext cx="4389120" cy="643890"/>
          </a:xfrm>
        </p:spPr>
        <p:txBody>
          <a:bodyPr/>
          <a:lstStyle>
            <a:lvl1pPr marL="0" indent="0">
              <a:buNone/>
              <a:defRPr sz="1100"/>
            </a:lvl1pPr>
            <a:lvl2pPr marL="365760" indent="0">
              <a:buNone/>
              <a:defRPr sz="1000"/>
            </a:lvl2pPr>
            <a:lvl3pPr marL="731520" indent="0">
              <a:buNone/>
              <a:defRPr sz="800"/>
            </a:lvl3pPr>
            <a:lvl4pPr marL="1097280" indent="0">
              <a:buNone/>
              <a:defRPr sz="700"/>
            </a:lvl4pPr>
            <a:lvl5pPr marL="1463040" indent="0">
              <a:buNone/>
              <a:defRPr sz="700"/>
            </a:lvl5pPr>
            <a:lvl6pPr marL="1828800" indent="0">
              <a:buNone/>
              <a:defRPr sz="700"/>
            </a:lvl6pPr>
            <a:lvl7pPr marL="2194560" indent="0">
              <a:buNone/>
              <a:defRPr sz="700"/>
            </a:lvl7pPr>
            <a:lvl8pPr marL="2560320" indent="0">
              <a:buNone/>
              <a:defRPr sz="700"/>
            </a:lvl8pPr>
            <a:lvl9pPr marL="2926080" indent="0">
              <a:buNone/>
              <a:defRPr sz="7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3238BF6-3964-43AE-8593-ABCBFEDC5CCB}" type="datetimeFigureOut">
              <a:rPr lang="en-US"/>
              <a:pPr>
                <a:defRPr/>
              </a:pPr>
              <a:t>12/5/2018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D08F67-4917-49A6-B3B0-06AB126724D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365125" y="219075"/>
            <a:ext cx="6584950" cy="914400"/>
          </a:xfrm>
          <a:prstGeom prst="rect">
            <a:avLst/>
          </a:prstGeom>
          <a:noFill/>
          <a:ln w="9525">
            <a:noFill/>
            <a:miter lim="800000"/>
            <a:headEnd/>
            <a:tailEnd/>
          </a:ln>
        </p:spPr>
        <p:txBody>
          <a:bodyPr vert="horz" wrap="square" lIns="73152" tIns="36576" rIns="73152" bIns="36576"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365125" y="1279525"/>
            <a:ext cx="6584950" cy="3621088"/>
          </a:xfrm>
          <a:prstGeom prst="rect">
            <a:avLst/>
          </a:prstGeom>
          <a:noFill/>
          <a:ln w="9525">
            <a:noFill/>
            <a:miter lim="800000"/>
            <a:headEnd/>
            <a:tailEnd/>
          </a:ln>
        </p:spPr>
        <p:txBody>
          <a:bodyPr vert="horz" wrap="square" lIns="73152" tIns="36576" rIns="73152" bIns="365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65125" y="5084763"/>
            <a:ext cx="1708150" cy="292100"/>
          </a:xfrm>
          <a:prstGeom prst="rect">
            <a:avLst/>
          </a:prstGeom>
        </p:spPr>
        <p:txBody>
          <a:bodyPr vert="horz" lIns="73152" tIns="36576" rIns="73152" bIns="36576" rtlCol="0" anchor="ctr"/>
          <a:lstStyle>
            <a:lvl1pPr algn="l" eaLnBrk="1" hangingPunct="1">
              <a:defRPr sz="1000">
                <a:solidFill>
                  <a:schemeClr val="tx1">
                    <a:tint val="75000"/>
                  </a:schemeClr>
                </a:solidFill>
                <a:latin typeface="Arial" pitchFamily="34" charset="0"/>
              </a:defRPr>
            </a:lvl1pPr>
          </a:lstStyle>
          <a:p>
            <a:pPr>
              <a:defRPr/>
            </a:pPr>
            <a:fld id="{E351AAAB-F57B-4452-87E8-E75CDB01CCB8}" type="datetimeFigureOut">
              <a:rPr lang="en-US"/>
              <a:pPr>
                <a:defRPr/>
              </a:pPr>
              <a:t>12/5/2018</a:t>
            </a:fld>
            <a:endParaRPr lang="en-US"/>
          </a:p>
        </p:txBody>
      </p:sp>
      <p:sp>
        <p:nvSpPr>
          <p:cNvPr id="5" name="Footer Placeholder 4"/>
          <p:cNvSpPr>
            <a:spLocks noGrp="1"/>
          </p:cNvSpPr>
          <p:nvPr>
            <p:ph type="ftr" sz="quarter" idx="3"/>
          </p:nvPr>
        </p:nvSpPr>
        <p:spPr>
          <a:xfrm>
            <a:off x="2498725" y="5084763"/>
            <a:ext cx="2317750" cy="292100"/>
          </a:xfrm>
          <a:prstGeom prst="rect">
            <a:avLst/>
          </a:prstGeom>
        </p:spPr>
        <p:txBody>
          <a:bodyPr vert="horz" lIns="73152" tIns="36576" rIns="73152" bIns="36576" rtlCol="0" anchor="ctr"/>
          <a:lstStyle>
            <a:lvl1pPr algn="ctr" eaLnBrk="1" hangingPunct="1">
              <a:defRPr sz="1000">
                <a:solidFill>
                  <a:schemeClr val="tx1">
                    <a:tint val="75000"/>
                  </a:schemeClr>
                </a:solidFill>
                <a:latin typeface="Arial" pitchFamily="34" charset="0"/>
              </a:defRPr>
            </a:lvl1pPr>
          </a:lstStyle>
          <a:p>
            <a:pPr>
              <a:defRPr/>
            </a:pPr>
            <a:endParaRPr lang="en-US"/>
          </a:p>
        </p:txBody>
      </p:sp>
      <p:sp>
        <p:nvSpPr>
          <p:cNvPr id="6" name="Slide Number Placeholder 5"/>
          <p:cNvSpPr>
            <a:spLocks noGrp="1"/>
          </p:cNvSpPr>
          <p:nvPr>
            <p:ph type="sldNum" sz="quarter" idx="4"/>
          </p:nvPr>
        </p:nvSpPr>
        <p:spPr>
          <a:xfrm>
            <a:off x="5241925" y="5084763"/>
            <a:ext cx="1708150" cy="292100"/>
          </a:xfrm>
          <a:prstGeom prst="rect">
            <a:avLst/>
          </a:prstGeom>
        </p:spPr>
        <p:txBody>
          <a:bodyPr vert="horz" wrap="square" lIns="73152" tIns="36576" rIns="73152" bIns="36576" numCol="1" anchor="ctr" anchorCtr="0" compatLnSpc="1">
            <a:prstTxWarp prst="textNoShape">
              <a:avLst/>
            </a:prstTxWarp>
          </a:bodyPr>
          <a:lstStyle>
            <a:lvl1pPr algn="r" eaLnBrk="1" hangingPunct="1">
              <a:defRPr sz="1000">
                <a:solidFill>
                  <a:srgbClr val="898989"/>
                </a:solidFill>
              </a:defRPr>
            </a:lvl1pPr>
          </a:lstStyle>
          <a:p>
            <a:pPr>
              <a:defRPr/>
            </a:pPr>
            <a:fld id="{9573C0A5-EB37-4689-BB3B-F159E6092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txStyles>
    <p:titleStyle>
      <a:lvl1pPr algn="ctr" defTabSz="730250" rtl="0" eaLnBrk="0" fontAlgn="base" hangingPunct="0">
        <a:spcBef>
          <a:spcPct val="0"/>
        </a:spcBef>
        <a:spcAft>
          <a:spcPct val="0"/>
        </a:spcAft>
        <a:defRPr sz="3500" kern="1200">
          <a:solidFill>
            <a:schemeClr val="tx1"/>
          </a:solidFill>
          <a:latin typeface="+mj-lt"/>
          <a:ea typeface="+mj-ea"/>
          <a:cs typeface="+mj-cs"/>
        </a:defRPr>
      </a:lvl1pPr>
      <a:lvl2pPr algn="ctr" defTabSz="730250" rtl="0" eaLnBrk="0" fontAlgn="base" hangingPunct="0">
        <a:spcBef>
          <a:spcPct val="0"/>
        </a:spcBef>
        <a:spcAft>
          <a:spcPct val="0"/>
        </a:spcAft>
        <a:defRPr sz="3500">
          <a:solidFill>
            <a:schemeClr val="tx1"/>
          </a:solidFill>
          <a:latin typeface="Calibri" pitchFamily="34" charset="0"/>
        </a:defRPr>
      </a:lvl2pPr>
      <a:lvl3pPr algn="ctr" defTabSz="730250" rtl="0" eaLnBrk="0" fontAlgn="base" hangingPunct="0">
        <a:spcBef>
          <a:spcPct val="0"/>
        </a:spcBef>
        <a:spcAft>
          <a:spcPct val="0"/>
        </a:spcAft>
        <a:defRPr sz="3500">
          <a:solidFill>
            <a:schemeClr val="tx1"/>
          </a:solidFill>
          <a:latin typeface="Calibri" pitchFamily="34" charset="0"/>
        </a:defRPr>
      </a:lvl3pPr>
      <a:lvl4pPr algn="ctr" defTabSz="730250" rtl="0" eaLnBrk="0" fontAlgn="base" hangingPunct="0">
        <a:spcBef>
          <a:spcPct val="0"/>
        </a:spcBef>
        <a:spcAft>
          <a:spcPct val="0"/>
        </a:spcAft>
        <a:defRPr sz="3500">
          <a:solidFill>
            <a:schemeClr val="tx1"/>
          </a:solidFill>
          <a:latin typeface="Calibri" pitchFamily="34" charset="0"/>
        </a:defRPr>
      </a:lvl4pPr>
      <a:lvl5pPr algn="ctr" defTabSz="730250" rtl="0" eaLnBrk="0" fontAlgn="base" hangingPunct="0">
        <a:spcBef>
          <a:spcPct val="0"/>
        </a:spcBef>
        <a:spcAft>
          <a:spcPct val="0"/>
        </a:spcAft>
        <a:defRPr sz="3500">
          <a:solidFill>
            <a:schemeClr val="tx1"/>
          </a:solidFill>
          <a:latin typeface="Calibri" pitchFamily="34" charset="0"/>
        </a:defRPr>
      </a:lvl5pPr>
      <a:lvl6pPr marL="457200" algn="ctr" defTabSz="730250" rtl="0" fontAlgn="base">
        <a:spcBef>
          <a:spcPct val="0"/>
        </a:spcBef>
        <a:spcAft>
          <a:spcPct val="0"/>
        </a:spcAft>
        <a:defRPr sz="3500">
          <a:solidFill>
            <a:schemeClr val="tx1"/>
          </a:solidFill>
          <a:latin typeface="Calibri" pitchFamily="34" charset="0"/>
        </a:defRPr>
      </a:lvl6pPr>
      <a:lvl7pPr marL="914400" algn="ctr" defTabSz="730250" rtl="0" fontAlgn="base">
        <a:spcBef>
          <a:spcPct val="0"/>
        </a:spcBef>
        <a:spcAft>
          <a:spcPct val="0"/>
        </a:spcAft>
        <a:defRPr sz="3500">
          <a:solidFill>
            <a:schemeClr val="tx1"/>
          </a:solidFill>
          <a:latin typeface="Calibri" pitchFamily="34" charset="0"/>
        </a:defRPr>
      </a:lvl7pPr>
      <a:lvl8pPr marL="1371600" algn="ctr" defTabSz="730250" rtl="0" fontAlgn="base">
        <a:spcBef>
          <a:spcPct val="0"/>
        </a:spcBef>
        <a:spcAft>
          <a:spcPct val="0"/>
        </a:spcAft>
        <a:defRPr sz="3500">
          <a:solidFill>
            <a:schemeClr val="tx1"/>
          </a:solidFill>
          <a:latin typeface="Calibri" pitchFamily="34" charset="0"/>
        </a:defRPr>
      </a:lvl8pPr>
      <a:lvl9pPr marL="1828800" algn="ctr" defTabSz="730250" rtl="0" fontAlgn="base">
        <a:spcBef>
          <a:spcPct val="0"/>
        </a:spcBef>
        <a:spcAft>
          <a:spcPct val="0"/>
        </a:spcAft>
        <a:defRPr sz="3500">
          <a:solidFill>
            <a:schemeClr val="tx1"/>
          </a:solidFill>
          <a:latin typeface="Calibri" pitchFamily="34" charset="0"/>
        </a:defRPr>
      </a:lvl9pPr>
    </p:titleStyle>
    <p:bodyStyle>
      <a:lvl1pPr marL="273050" indent="-273050" algn="l" defTabSz="730250"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1pPr>
      <a:lvl2pPr marL="593725" indent="-228600" algn="l" defTabSz="730250"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2pPr>
      <a:lvl3pPr marL="914400" indent="-182563" algn="l" defTabSz="730250" rtl="0" eaLnBrk="0" fontAlgn="base" hangingPunct="0">
        <a:spcBef>
          <a:spcPct val="20000"/>
        </a:spcBef>
        <a:spcAft>
          <a:spcPct val="0"/>
        </a:spcAft>
        <a:buFont typeface="Arial" pitchFamily="34" charset="0"/>
        <a:buChar char="•"/>
        <a:defRPr sz="1900" kern="1200">
          <a:solidFill>
            <a:schemeClr val="tx1"/>
          </a:solidFill>
          <a:latin typeface="+mn-lt"/>
          <a:ea typeface="+mn-ea"/>
          <a:cs typeface="+mn-cs"/>
        </a:defRPr>
      </a:lvl3pPr>
      <a:lvl4pPr marL="1279525" indent="-182563" algn="l" defTabSz="730250" rtl="0" eaLnBrk="0" fontAlgn="base" hangingPunct="0">
        <a:spcBef>
          <a:spcPct val="20000"/>
        </a:spcBef>
        <a:spcAft>
          <a:spcPct val="0"/>
        </a:spcAft>
        <a:buFont typeface="Arial" pitchFamily="34" charset="0"/>
        <a:buChar char="–"/>
        <a:defRPr sz="1600" kern="1200">
          <a:solidFill>
            <a:schemeClr val="tx1"/>
          </a:solidFill>
          <a:latin typeface="+mn-lt"/>
          <a:ea typeface="+mn-ea"/>
          <a:cs typeface="+mn-cs"/>
        </a:defRPr>
      </a:lvl4pPr>
      <a:lvl5pPr marL="1644650" indent="-182563" algn="l" defTabSz="730250" rtl="0" eaLnBrk="0" fontAlgn="base" hangingPunct="0">
        <a:spcBef>
          <a:spcPct val="20000"/>
        </a:spcBef>
        <a:spcAft>
          <a:spcPct val="0"/>
        </a:spcAft>
        <a:buFont typeface="Arial" pitchFamily="34" charset="0"/>
        <a:buChar char="»"/>
        <a:defRPr sz="1600" kern="1200">
          <a:solidFill>
            <a:schemeClr val="tx1"/>
          </a:solidFill>
          <a:latin typeface="+mn-lt"/>
          <a:ea typeface="+mn-ea"/>
          <a:cs typeface="+mn-cs"/>
        </a:defRPr>
      </a:lvl5pPr>
      <a:lvl6pPr marL="2011680" indent="-182880" algn="l" defTabSz="73152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77440" indent="-182880" algn="l" defTabSz="73152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43200" indent="-182880" algn="l" defTabSz="73152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108960" indent="-182880" algn="l" defTabSz="731520"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31520" rtl="0" eaLnBrk="1" latinLnBrk="0" hangingPunct="1">
        <a:defRPr sz="1400" kern="1200">
          <a:solidFill>
            <a:schemeClr val="tx1"/>
          </a:solidFill>
          <a:latin typeface="+mn-lt"/>
          <a:ea typeface="+mn-ea"/>
          <a:cs typeface="+mn-cs"/>
        </a:defRPr>
      </a:lvl1pPr>
      <a:lvl2pPr marL="365760" algn="l" defTabSz="731520" rtl="0" eaLnBrk="1" latinLnBrk="0" hangingPunct="1">
        <a:defRPr sz="1400" kern="1200">
          <a:solidFill>
            <a:schemeClr val="tx1"/>
          </a:solidFill>
          <a:latin typeface="+mn-lt"/>
          <a:ea typeface="+mn-ea"/>
          <a:cs typeface="+mn-cs"/>
        </a:defRPr>
      </a:lvl2pPr>
      <a:lvl3pPr marL="731520" algn="l" defTabSz="731520" rtl="0" eaLnBrk="1" latinLnBrk="0" hangingPunct="1">
        <a:defRPr sz="1400" kern="1200">
          <a:solidFill>
            <a:schemeClr val="tx1"/>
          </a:solidFill>
          <a:latin typeface="+mn-lt"/>
          <a:ea typeface="+mn-ea"/>
          <a:cs typeface="+mn-cs"/>
        </a:defRPr>
      </a:lvl3pPr>
      <a:lvl4pPr marL="1097280" algn="l" defTabSz="731520" rtl="0" eaLnBrk="1" latinLnBrk="0" hangingPunct="1">
        <a:defRPr sz="1400" kern="1200">
          <a:solidFill>
            <a:schemeClr val="tx1"/>
          </a:solidFill>
          <a:latin typeface="+mn-lt"/>
          <a:ea typeface="+mn-ea"/>
          <a:cs typeface="+mn-cs"/>
        </a:defRPr>
      </a:lvl4pPr>
      <a:lvl5pPr marL="1463040" algn="l" defTabSz="731520" rtl="0" eaLnBrk="1" latinLnBrk="0" hangingPunct="1">
        <a:defRPr sz="1400" kern="1200">
          <a:solidFill>
            <a:schemeClr val="tx1"/>
          </a:solidFill>
          <a:latin typeface="+mn-lt"/>
          <a:ea typeface="+mn-ea"/>
          <a:cs typeface="+mn-cs"/>
        </a:defRPr>
      </a:lvl5pPr>
      <a:lvl6pPr marL="1828800" algn="l" defTabSz="731520" rtl="0" eaLnBrk="1" latinLnBrk="0" hangingPunct="1">
        <a:defRPr sz="1400" kern="1200">
          <a:solidFill>
            <a:schemeClr val="tx1"/>
          </a:solidFill>
          <a:latin typeface="+mn-lt"/>
          <a:ea typeface="+mn-ea"/>
          <a:cs typeface="+mn-cs"/>
        </a:defRPr>
      </a:lvl6pPr>
      <a:lvl7pPr marL="2194560" algn="l" defTabSz="731520" rtl="0" eaLnBrk="1" latinLnBrk="0" hangingPunct="1">
        <a:defRPr sz="1400" kern="1200">
          <a:solidFill>
            <a:schemeClr val="tx1"/>
          </a:solidFill>
          <a:latin typeface="+mn-lt"/>
          <a:ea typeface="+mn-ea"/>
          <a:cs typeface="+mn-cs"/>
        </a:defRPr>
      </a:lvl7pPr>
      <a:lvl8pPr marL="2560320" algn="l" defTabSz="731520" rtl="0" eaLnBrk="1" latinLnBrk="0" hangingPunct="1">
        <a:defRPr sz="1400" kern="1200">
          <a:solidFill>
            <a:schemeClr val="tx1"/>
          </a:solidFill>
          <a:latin typeface="+mn-lt"/>
          <a:ea typeface="+mn-ea"/>
          <a:cs typeface="+mn-cs"/>
        </a:defRPr>
      </a:lvl8pPr>
      <a:lvl9pPr marL="2926080" algn="l" defTabSz="73152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549275" y="914400"/>
            <a:ext cx="6216650" cy="1219200"/>
          </a:xfrm>
        </p:spPr>
        <p:txBody>
          <a:bodyPr/>
          <a:lstStyle/>
          <a:p>
            <a:pPr eaLnBrk="1" hangingPunct="1"/>
            <a:r>
              <a:rPr lang="en-US" sz="4400" dirty="0" smtClean="0"/>
              <a:t>Conduct of Poll</a:t>
            </a:r>
          </a:p>
        </p:txBody>
      </p:sp>
      <p:sp>
        <p:nvSpPr>
          <p:cNvPr id="3" name="Subtitle 2"/>
          <p:cNvSpPr>
            <a:spLocks noGrp="1"/>
          </p:cNvSpPr>
          <p:nvPr>
            <p:ph type="subTitle" idx="1"/>
          </p:nvPr>
        </p:nvSpPr>
        <p:spPr>
          <a:xfrm>
            <a:off x="1096963" y="2590800"/>
            <a:ext cx="5121275" cy="1920875"/>
          </a:xfrm>
        </p:spPr>
        <p:txBody>
          <a:bodyPr/>
          <a:lstStyle/>
          <a:p>
            <a:pPr algn="l" eaLnBrk="1" hangingPunct="1">
              <a:buFont typeface="Arial" pitchFamily="34" charset="0"/>
              <a:buChar char="•"/>
              <a:defRPr/>
            </a:pPr>
            <a:r>
              <a:rPr lang="en-US" sz="1800" dirty="0" smtClean="0">
                <a:solidFill>
                  <a:schemeClr val="tx1"/>
                </a:solidFill>
              </a:rPr>
              <a:t>Maintenance of law &amp; order around polling stations</a:t>
            </a:r>
          </a:p>
          <a:p>
            <a:pPr algn="l" eaLnBrk="1" hangingPunct="1">
              <a:buFont typeface="Arial" pitchFamily="34" charset="0"/>
              <a:buChar char="•"/>
              <a:defRPr/>
            </a:pPr>
            <a:r>
              <a:rPr lang="en-US" sz="1800" dirty="0" smtClean="0">
                <a:solidFill>
                  <a:schemeClr val="tx1"/>
                </a:solidFill>
              </a:rPr>
              <a:t>Activities at the Dispersal Centre</a:t>
            </a:r>
          </a:p>
          <a:p>
            <a:pPr algn="l" eaLnBrk="1" hangingPunct="1">
              <a:buFont typeface="Arial" pitchFamily="34" charset="0"/>
              <a:buChar char="•"/>
              <a:defRPr/>
            </a:pPr>
            <a:r>
              <a:rPr lang="en-US" sz="1800" dirty="0" smtClean="0">
                <a:solidFill>
                  <a:schemeClr val="tx1"/>
                </a:solidFill>
              </a:rPr>
              <a:t>Activities at polling station</a:t>
            </a:r>
          </a:p>
          <a:p>
            <a:pPr algn="l" eaLnBrk="1" hangingPunct="1">
              <a:buFont typeface="Arial" pitchFamily="34" charset="0"/>
              <a:buChar char="•"/>
              <a:defRPr/>
            </a:pPr>
            <a:r>
              <a:rPr lang="en-US" sz="1800" dirty="0" smtClean="0">
                <a:solidFill>
                  <a:schemeClr val="tx1"/>
                </a:solidFill>
              </a:rPr>
              <a:t>Duties of polling personnel</a:t>
            </a:r>
          </a:p>
          <a:p>
            <a:pPr algn="l" eaLnBrk="1" hangingPunct="1">
              <a:buFont typeface="Arial" pitchFamily="34" charset="0"/>
              <a:buChar char="•"/>
              <a:defRPr/>
            </a:pPr>
            <a:r>
              <a:rPr lang="en-US" sz="1800" dirty="0" smtClean="0">
                <a:solidFill>
                  <a:schemeClr val="tx1"/>
                </a:solidFill>
              </a:rPr>
              <a:t>Activities at Receiving Centre</a:t>
            </a:r>
          </a:p>
          <a:p>
            <a:pPr algn="l" eaLnBrk="1" hangingPunct="1">
              <a:defRPr/>
            </a:pPr>
            <a:endParaRPr lang="en-US" sz="1800" dirty="0" smtClean="0">
              <a:solidFill>
                <a:schemeClr val="tx1"/>
              </a:solidFill>
            </a:endParaRPr>
          </a:p>
          <a:p>
            <a:pPr eaLnBrk="1" hangingPunct="1">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4992"/>
            <a:ext cx="6624805" cy="4876800"/>
          </a:xfrm>
        </p:spPr>
        <p:txBody>
          <a:bodyPr>
            <a:normAutofit/>
          </a:bodyPr>
          <a:lstStyle/>
          <a:p>
            <a:pPr algn="just">
              <a:buNone/>
            </a:pPr>
            <a:r>
              <a:rPr lang="en-US" sz="1800" b="1" dirty="0" smtClean="0">
                <a:solidFill>
                  <a:srgbClr val="0070C0"/>
                </a:solidFill>
              </a:rPr>
              <a:t>Voting  </a:t>
            </a:r>
            <a:r>
              <a:rPr lang="en-US" sz="1800" b="1" dirty="0">
                <a:solidFill>
                  <a:srgbClr val="0070C0"/>
                </a:solidFill>
              </a:rPr>
              <a:t>by Blind and infirm Voters-instructions  </a:t>
            </a:r>
            <a:r>
              <a:rPr lang="en-US" sz="1600" dirty="0" smtClean="0"/>
              <a:t>(</a:t>
            </a:r>
            <a:r>
              <a:rPr lang="en-US" sz="1600" b="1" i="1" dirty="0" smtClean="0">
                <a:solidFill>
                  <a:srgbClr val="7030A0"/>
                </a:solidFill>
              </a:rPr>
              <a:t>ECI instruction </a:t>
            </a:r>
            <a:r>
              <a:rPr lang="en-IN" sz="1600" b="1" i="1" dirty="0" smtClean="0">
                <a:solidFill>
                  <a:srgbClr val="7030A0"/>
                </a:solidFill>
              </a:rPr>
              <a:t>No</a:t>
            </a:r>
            <a:r>
              <a:rPr lang="en-IN" sz="1600" b="1" i="1" dirty="0">
                <a:solidFill>
                  <a:srgbClr val="7030A0"/>
                </a:solidFill>
              </a:rPr>
              <a:t>. </a:t>
            </a:r>
            <a:r>
              <a:rPr lang="en-US" sz="1600" b="1" i="1" dirty="0">
                <a:solidFill>
                  <a:srgbClr val="7030A0"/>
                </a:solidFill>
              </a:rPr>
              <a:t>4/MISC/ECI/LET/FUNC/JUD/SDR</a:t>
            </a:r>
            <a:r>
              <a:rPr lang="en-IN" sz="1600" b="1" i="1" dirty="0" smtClean="0">
                <a:solidFill>
                  <a:srgbClr val="7030A0"/>
                </a:solidFill>
              </a:rPr>
              <a:t>  Dated</a:t>
            </a:r>
            <a:r>
              <a:rPr lang="en-IN" sz="1600" b="1" i="1" dirty="0">
                <a:solidFill>
                  <a:srgbClr val="7030A0"/>
                </a:solidFill>
              </a:rPr>
              <a:t>: </a:t>
            </a:r>
            <a:r>
              <a:rPr lang="en-IN" sz="1600" b="1" i="1" dirty="0" smtClean="0">
                <a:solidFill>
                  <a:srgbClr val="7030A0"/>
                </a:solidFill>
              </a:rPr>
              <a:t>23</a:t>
            </a:r>
            <a:r>
              <a:rPr lang="en-IN" sz="1600" b="1" i="1" baseline="30000" dirty="0" smtClean="0">
                <a:solidFill>
                  <a:srgbClr val="7030A0"/>
                </a:solidFill>
              </a:rPr>
              <a:t>rd</a:t>
            </a:r>
            <a:r>
              <a:rPr lang="en-IN" sz="1600" b="1" i="1" dirty="0" smtClean="0">
                <a:solidFill>
                  <a:srgbClr val="7030A0"/>
                </a:solidFill>
              </a:rPr>
              <a:t>  October</a:t>
            </a:r>
            <a:r>
              <a:rPr lang="en-IN" sz="1600" b="1" i="1" dirty="0">
                <a:solidFill>
                  <a:srgbClr val="7030A0"/>
                </a:solidFill>
              </a:rPr>
              <a:t>, </a:t>
            </a:r>
            <a:r>
              <a:rPr lang="en-IN" sz="1600" b="1" i="1" dirty="0" smtClean="0">
                <a:solidFill>
                  <a:srgbClr val="7030A0"/>
                </a:solidFill>
              </a:rPr>
              <a:t>2017</a:t>
            </a:r>
            <a:r>
              <a:rPr lang="en-US" sz="1600" dirty="0" smtClean="0"/>
              <a:t>)</a:t>
            </a:r>
          </a:p>
          <a:p>
            <a:pPr algn="just">
              <a:buNone/>
            </a:pPr>
            <a:endParaRPr lang="en-US" sz="1000" dirty="0" smtClean="0"/>
          </a:p>
          <a:p>
            <a:pPr algn="just">
              <a:buNone/>
            </a:pPr>
            <a:endParaRPr lang="en-US" sz="300" dirty="0"/>
          </a:p>
          <a:p>
            <a:pPr algn="just"/>
            <a:r>
              <a:rPr lang="en-US" sz="1600" b="1" dirty="0">
                <a:solidFill>
                  <a:srgbClr val="0000FF"/>
                </a:solidFill>
              </a:rPr>
              <a:t>Infirm  voters  who  are capable  of voting  </a:t>
            </a:r>
            <a:r>
              <a:rPr lang="en-US" sz="1600" dirty="0"/>
              <a:t>by herself</a:t>
            </a:r>
            <a:r>
              <a:rPr lang="en-US" sz="1600" dirty="0" smtClean="0"/>
              <a:t>/ himself  by </a:t>
            </a:r>
            <a:r>
              <a:rPr lang="en-US" sz="1600" dirty="0"/>
              <a:t>pressing  the button  of the candidate </a:t>
            </a:r>
            <a:r>
              <a:rPr lang="en-US" sz="1600" dirty="0" smtClean="0"/>
              <a:t> of  </a:t>
            </a:r>
            <a:r>
              <a:rPr lang="en-US" sz="1600" dirty="0"/>
              <a:t>his  choice  on  the  balloting   unit  of  EVM  shall  be  permitted  </a:t>
            </a:r>
            <a:r>
              <a:rPr lang="en-US" sz="1600" dirty="0" smtClean="0"/>
              <a:t>authorized </a:t>
            </a:r>
            <a:r>
              <a:rPr lang="en-US" sz="1600" b="1" dirty="0">
                <a:solidFill>
                  <a:srgbClr val="FF0000"/>
                </a:solidFill>
              </a:rPr>
              <a:t>companion   only  up  to  Voting  Compartment</a:t>
            </a:r>
            <a:r>
              <a:rPr lang="en-US" sz="1600" b="1" dirty="0"/>
              <a:t> </a:t>
            </a:r>
            <a:r>
              <a:rPr lang="en-US" sz="1600" dirty="0"/>
              <a:t>  in  the  Polling   Station,  but  </a:t>
            </a:r>
            <a:r>
              <a:rPr lang="en-US" sz="1600" b="1" dirty="0">
                <a:solidFill>
                  <a:srgbClr val="FF0000"/>
                </a:solidFill>
              </a:rPr>
              <a:t>not  insid</a:t>
            </a:r>
            <a:r>
              <a:rPr lang="en-US" sz="1600" dirty="0">
                <a:solidFill>
                  <a:srgbClr val="FF0000"/>
                </a:solidFill>
              </a:rPr>
              <a:t>e</a:t>
            </a:r>
            <a:r>
              <a:rPr lang="en-US" sz="1600" dirty="0"/>
              <a:t>  the Voting  </a:t>
            </a:r>
            <a:r>
              <a:rPr lang="en-US" sz="1600" dirty="0" smtClean="0"/>
              <a:t>Compartment. This  </a:t>
            </a:r>
            <a:r>
              <a:rPr lang="en-US" sz="1600" dirty="0"/>
              <a:t>will  apply  in cases  where  the  nature  of physical  infirmity  </a:t>
            </a:r>
            <a:r>
              <a:rPr lang="en-US" sz="1600" dirty="0" smtClean="0"/>
              <a:t>is </a:t>
            </a:r>
            <a:r>
              <a:rPr lang="en-US" sz="1600" dirty="0"/>
              <a:t>such  that  the  </a:t>
            </a:r>
            <a:r>
              <a:rPr lang="en-US" sz="1600" b="1" dirty="0">
                <a:solidFill>
                  <a:srgbClr val="FF0000"/>
                </a:solidFill>
              </a:rPr>
              <a:t>elector  needs  assistance   only  for  his  movement  </a:t>
            </a:r>
            <a:r>
              <a:rPr lang="en-US" sz="1600" b="1" dirty="0" smtClean="0">
                <a:solidFill>
                  <a:srgbClr val="FF0000"/>
                </a:solidFill>
              </a:rPr>
              <a:t>and  </a:t>
            </a:r>
            <a:r>
              <a:rPr lang="en-US" sz="1600" b="1" dirty="0">
                <a:solidFill>
                  <a:srgbClr val="FF0000"/>
                </a:solidFill>
              </a:rPr>
              <a:t>not  for  </a:t>
            </a:r>
            <a:r>
              <a:rPr lang="en-US" sz="1600" b="1" dirty="0" smtClean="0">
                <a:solidFill>
                  <a:srgbClr val="FF0000"/>
                </a:solidFill>
              </a:rPr>
              <a:t>voting</a:t>
            </a:r>
            <a:r>
              <a:rPr lang="en-US" sz="1600" b="1" dirty="0" smtClean="0"/>
              <a:t>. </a:t>
            </a:r>
            <a:r>
              <a:rPr lang="en-US" sz="1600" dirty="0" smtClean="0"/>
              <a:t>The </a:t>
            </a:r>
            <a:r>
              <a:rPr lang="en-US" sz="1600" dirty="0"/>
              <a:t>Presiding  Officer  has to take decision  in such </a:t>
            </a:r>
            <a:r>
              <a:rPr lang="en-US" sz="1600" dirty="0" smtClean="0"/>
              <a:t>cases.</a:t>
            </a:r>
          </a:p>
          <a:p>
            <a:pPr algn="just"/>
            <a:r>
              <a:rPr lang="en-US" sz="1600" dirty="0"/>
              <a:t>Sub-rule  (2) of Rule 49N provides  that the Presiding  Officer  shall keep  a record  of cases where  electors  record  vote  with  the  assistance  of </a:t>
            </a:r>
            <a:r>
              <a:rPr lang="en-US" sz="1600" dirty="0" smtClean="0"/>
              <a:t>companion in Form 14A</a:t>
            </a:r>
            <a:r>
              <a:rPr lang="en-US" sz="1600" dirty="0"/>
              <a:t>. This  should cover  all cases  where the companion  is permitted  to go into the voting  compartment   with the  elector  to assist  him  in recording  the vote.  Cases  where  a </a:t>
            </a:r>
            <a:r>
              <a:rPr lang="en-US" sz="1600" b="1" dirty="0">
                <a:solidFill>
                  <a:srgbClr val="0432FF"/>
                </a:solidFill>
              </a:rPr>
              <a:t>companion   only  comes  to assist  the elector  in his movement  and does not go into the voting  compartment  </a:t>
            </a:r>
            <a:r>
              <a:rPr lang="en-US" sz="1600" b="1" dirty="0" smtClean="0">
                <a:solidFill>
                  <a:srgbClr val="0432FF"/>
                </a:solidFill>
              </a:rPr>
              <a:t>shall </a:t>
            </a:r>
            <a:r>
              <a:rPr lang="en-US" sz="1600" b="1" dirty="0">
                <a:solidFill>
                  <a:srgbClr val="0432FF"/>
                </a:solidFill>
              </a:rPr>
              <a:t>not be included  in Form  14A</a:t>
            </a:r>
            <a:r>
              <a:rPr lang="en-US" sz="1600" b="1" dirty="0" smtClean="0">
                <a:solidFill>
                  <a:srgbClr val="0432FF"/>
                </a:solidFill>
              </a:rPr>
              <a:t>.</a:t>
            </a:r>
            <a:endParaRPr lang="en-US" sz="1600" b="1" dirty="0">
              <a:solidFill>
                <a:srgbClr val="0432FF"/>
              </a:solidFill>
            </a:endParaRPr>
          </a:p>
        </p:txBody>
      </p:sp>
    </p:spTree>
    <p:extLst>
      <p:ext uri="{BB962C8B-B14F-4D97-AF65-F5344CB8AC3E}">
        <p14:creationId xmlns:p14="http://schemas.microsoft.com/office/powerpoint/2010/main" val="263418467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81000" y="609600"/>
            <a:ext cx="6583363" cy="911225"/>
          </a:xfrm>
        </p:spPr>
        <p:txBody>
          <a:bodyPr/>
          <a:lstStyle/>
          <a:p>
            <a:pPr eaLnBrk="1" hangingPunct="1"/>
            <a:r>
              <a:rPr lang="en-US" sz="3600" b="1" u="sng" smtClean="0">
                <a:solidFill>
                  <a:srgbClr val="00B0F0"/>
                </a:solidFill>
              </a:rPr>
              <a:t>Fourth Packet</a:t>
            </a:r>
          </a:p>
        </p:txBody>
      </p:sp>
      <p:sp>
        <p:nvSpPr>
          <p:cNvPr id="45059" name="Rectangle 3"/>
          <p:cNvSpPr>
            <a:spLocks noGrp="1" noChangeArrowheads="1"/>
          </p:cNvSpPr>
          <p:nvPr>
            <p:ph idx="1"/>
          </p:nvPr>
        </p:nvSpPr>
        <p:spPr>
          <a:xfrm>
            <a:off x="365760" y="2255520"/>
            <a:ext cx="6583680" cy="1280160"/>
          </a:xfrm>
          <a:extLst/>
        </p:spPr>
        <p:style>
          <a:lnRef idx="0">
            <a:scrgbClr r="0" g="0" b="0"/>
          </a:lnRef>
          <a:fillRef idx="1002">
            <a:schemeClr val="lt2"/>
          </a:fillRef>
          <a:effectRef idx="0">
            <a:scrgbClr r="0" g="0" b="0"/>
          </a:effectRef>
          <a:fontRef idx="major"/>
        </p:style>
        <p:txBody>
          <a:bodyPr rtlCol="0">
            <a:normAutofit/>
          </a:bodyPr>
          <a:lstStyle/>
          <a:p>
            <a:pPr marL="274320" indent="-274320" defTabSz="731520" eaLnBrk="1" fontAlgn="auto" hangingPunct="1">
              <a:spcAft>
                <a:spcPts val="0"/>
              </a:spcAft>
              <a:defRPr/>
            </a:pPr>
            <a:r>
              <a:rPr lang="en-US" sz="2800" dirty="0">
                <a:latin typeface="Candara" pitchFamily="34" charset="0"/>
              </a:rPr>
              <a:t>Any other item should be kept in fourth packet which is </a:t>
            </a:r>
            <a:r>
              <a:rPr lang="en-US" sz="2800" b="1" dirty="0">
                <a:solidFill>
                  <a:srgbClr val="00B0F0"/>
                </a:solidFill>
                <a:latin typeface="Candara" pitchFamily="34" charset="0"/>
              </a:rPr>
              <a:t>blue</a:t>
            </a:r>
            <a:r>
              <a:rPr lang="en-US" sz="2800" dirty="0">
                <a:solidFill>
                  <a:srgbClr val="00B0F0"/>
                </a:solidFill>
                <a:latin typeface="Candara" pitchFamily="34" charset="0"/>
              </a:rPr>
              <a:t> </a:t>
            </a:r>
            <a:r>
              <a:rPr lang="en-US" sz="2800" dirty="0">
                <a:latin typeface="Candara" pitchFamily="34" charset="0"/>
              </a:rPr>
              <a:t>in </a:t>
            </a:r>
            <a:r>
              <a:rPr lang="en-US" sz="2800" dirty="0" err="1">
                <a:latin typeface="Candara" pitchFamily="34" charset="0"/>
              </a:rPr>
              <a:t>colour</a:t>
            </a:r>
            <a:endParaRPr lang="en-US" sz="2800" dirty="0">
              <a:latin typeface="Candara" pitchFamily="34" charset="0"/>
            </a:endParaRP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62000" y="219075"/>
            <a:ext cx="6384925" cy="542925"/>
          </a:xfrm>
        </p:spPr>
        <p:txBody>
          <a:bodyPr rtlCol="0">
            <a:normAutofit fontScale="90000"/>
          </a:bodyPr>
          <a:lstStyle/>
          <a:p>
            <a:pPr defTabSz="731520" eaLnBrk="1" fontAlgn="auto" hangingPunct="1">
              <a:spcAft>
                <a:spcPts val="0"/>
              </a:spcAft>
              <a:defRPr/>
            </a:pPr>
            <a:r>
              <a:rPr lang="en-US" sz="3200" b="1" u="sng" dirty="0">
                <a:solidFill>
                  <a:srgbClr val="00B0F0"/>
                </a:solidFill>
              </a:rPr>
              <a:t>PREPARATION OF PRO’S DIARY</a:t>
            </a:r>
          </a:p>
        </p:txBody>
      </p:sp>
      <p:sp>
        <p:nvSpPr>
          <p:cNvPr id="78851" name="Rectangle 3"/>
          <p:cNvSpPr>
            <a:spLocks noGrp="1" noChangeArrowheads="1"/>
          </p:cNvSpPr>
          <p:nvPr>
            <p:ph idx="1"/>
          </p:nvPr>
        </p:nvSpPr>
        <p:spPr>
          <a:xfrm>
            <a:off x="838200" y="1219200"/>
            <a:ext cx="5999163" cy="3475038"/>
          </a:xfrm>
        </p:spPr>
        <p:txBody>
          <a:bodyPr/>
          <a:lstStyle/>
          <a:p>
            <a:pPr eaLnBrk="1" hangingPunct="1"/>
            <a:r>
              <a:rPr lang="en-US" sz="2000" dirty="0" smtClean="0"/>
              <a:t>Record relevant events as and when they occur at regular intervals;</a:t>
            </a:r>
          </a:p>
          <a:p>
            <a:pPr eaLnBrk="1" hangingPunct="1"/>
            <a:endParaRPr lang="en-US" sz="2000" dirty="0" smtClean="0"/>
          </a:p>
          <a:p>
            <a:pPr eaLnBrk="1" hangingPunct="1"/>
            <a:r>
              <a:rPr lang="en-US" sz="2000" dirty="0" smtClean="0"/>
              <a:t>Any lapse of writing diary at regular intervals is seriously viewed by ECI;</a:t>
            </a:r>
          </a:p>
          <a:p>
            <a:pPr eaLnBrk="1" hangingPunct="1"/>
            <a:endParaRPr lang="en-US" sz="2000" dirty="0" smtClean="0"/>
          </a:p>
          <a:p>
            <a:pPr eaLnBrk="1" hangingPunct="1"/>
            <a:r>
              <a:rPr lang="en-US" sz="2000" dirty="0" smtClean="0"/>
              <a:t>One of the important documents verified by the OBSERVER on the day after poll at the time of scrutiny;</a:t>
            </a:r>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365125" y="222250"/>
            <a:ext cx="6584950" cy="609600"/>
          </a:xfrm>
        </p:spPr>
        <p:txBody>
          <a:bodyPr/>
          <a:lstStyle/>
          <a:p>
            <a:pPr eaLnBrk="1" hangingPunct="1"/>
            <a:r>
              <a:rPr lang="en-US" sz="2800" b="1" u="sng" smtClean="0">
                <a:solidFill>
                  <a:srgbClr val="00B0F0"/>
                </a:solidFill>
              </a:rPr>
              <a:t>Visit Sheet</a:t>
            </a:r>
          </a:p>
        </p:txBody>
      </p:sp>
      <p:sp>
        <p:nvSpPr>
          <p:cNvPr id="79875" name="Rectangle 3"/>
          <p:cNvSpPr>
            <a:spLocks noGrp="1" noChangeArrowheads="1"/>
          </p:cNvSpPr>
          <p:nvPr>
            <p:ph idx="1"/>
          </p:nvPr>
        </p:nvSpPr>
        <p:spPr>
          <a:xfrm>
            <a:off x="533400" y="1447800"/>
            <a:ext cx="6416675" cy="3657600"/>
          </a:xfrm>
        </p:spPr>
        <p:txBody>
          <a:bodyPr/>
          <a:lstStyle/>
          <a:p>
            <a:pPr eaLnBrk="1" hangingPunct="1">
              <a:lnSpc>
                <a:spcPct val="90000"/>
              </a:lnSpc>
            </a:pPr>
            <a:r>
              <a:rPr lang="en-US" sz="1800" smtClean="0"/>
              <a:t>Patrolling Magistrate, Sector Officer, Zonal Magistrate, DEO, RO, AROs and Election Observers, whenever they visit any polling station, shall make an entry in the VISIT SHEET</a:t>
            </a:r>
            <a:r>
              <a:rPr lang="en-US" sz="1800" u="sng" smtClean="0"/>
              <a:t> </a:t>
            </a:r>
            <a:r>
              <a:rPr lang="en-US" sz="1800" smtClean="0"/>
              <a:t>kept with the Presiding Officers. Visit Sheet shall be deposited after end of poll along with Presiding Officer's Diary.</a:t>
            </a:r>
          </a:p>
          <a:p>
            <a:pPr eaLnBrk="1" hangingPunct="1">
              <a:lnSpc>
                <a:spcPct val="90000"/>
              </a:lnSpc>
              <a:buFont typeface="Arial" pitchFamily="34" charset="0"/>
              <a:buNone/>
            </a:pPr>
            <a:endParaRPr lang="en-US" sz="1800" smtClean="0"/>
          </a:p>
          <a:p>
            <a:pPr eaLnBrk="1" hangingPunct="1">
              <a:lnSpc>
                <a:spcPct val="90000"/>
              </a:lnSpc>
              <a:buFont typeface="Arial" pitchFamily="34" charset="0"/>
              <a:buNone/>
            </a:pPr>
            <a:endParaRPr lang="en-US" sz="1800" smtClean="0"/>
          </a:p>
          <a:p>
            <a:pPr eaLnBrk="1" hangingPunct="1">
              <a:lnSpc>
                <a:spcPct val="90000"/>
              </a:lnSpc>
            </a:pPr>
            <a:r>
              <a:rPr lang="en-US" sz="1800" smtClean="0"/>
              <a:t>One of the important documents that will be verified by the OBSERVER on the day after poll at the time of scrutiny</a:t>
            </a: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255520" y="487680"/>
            <a:ext cx="3352800" cy="3596640"/>
          </a:xfrm>
          <a:prstGeom prst="ellipse">
            <a:avLst/>
          </a:prstGeom>
        </p:spPr>
        <p:style>
          <a:lnRef idx="0">
            <a:schemeClr val="accent3"/>
          </a:lnRef>
          <a:fillRef idx="3">
            <a:schemeClr val="accent3"/>
          </a:fillRef>
          <a:effectRef idx="3">
            <a:schemeClr val="accent3"/>
          </a:effectRef>
          <a:fontRef idx="minor">
            <a:schemeClr val="lt1"/>
          </a:fontRef>
        </p:style>
        <p:txBody>
          <a:bodyPr lIns="73152" tIns="36576" rIns="73152" bIns="36576" anchor="ctr"/>
          <a:lstStyle/>
          <a:p>
            <a:pPr algn="ctr" eaLnBrk="1" hangingPunct="1">
              <a:defRPr/>
            </a:pPr>
            <a:r>
              <a:rPr lang="en-US" sz="3500" b="1" dirty="0">
                <a:solidFill>
                  <a:schemeClr val="bg1"/>
                </a:solidFill>
              </a:rPr>
              <a:t>RECEIVING</a:t>
            </a:r>
            <a:endParaRPr lang="en-US" sz="3200" b="1" dirty="0">
              <a:solidFill>
                <a:schemeClr val="bg1"/>
              </a:solidFill>
            </a:endParaRPr>
          </a:p>
        </p:txBody>
      </p:sp>
      <p:cxnSp>
        <p:nvCxnSpPr>
          <p:cNvPr id="4" name="Straight Connector 3"/>
          <p:cNvCxnSpPr/>
          <p:nvPr/>
        </p:nvCxnSpPr>
        <p:spPr>
          <a:xfrm flipV="1">
            <a:off x="792163" y="3292475"/>
            <a:ext cx="1706562" cy="1157288"/>
          </a:xfrm>
          <a:prstGeom prst="line">
            <a:avLst/>
          </a:prstGeom>
          <a:ln w="76200">
            <a:solidFill>
              <a:srgbClr val="FFC00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upRight)">
                                      <p:cBhvr>
                                        <p:cTn id="7" dur="1000"/>
                                        <p:tgtEl>
                                          <p:spTgt spid="4"/>
                                        </p:tgtEl>
                                      </p:cBhvr>
                                    </p:animEffect>
                                  </p:childTnLst>
                                </p:cTn>
                              </p:par>
                            </p:childTnLst>
                          </p:cTn>
                        </p:par>
                        <p:par>
                          <p:cTn id="8" fill="hold" nodeType="afterGroup">
                            <p:stCondLst>
                              <p:cond delay="1000"/>
                            </p:stCondLst>
                            <p:childTnLst>
                              <p:par>
                                <p:cTn id="9" presetID="53"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7763" y="219075"/>
            <a:ext cx="5999162" cy="314325"/>
          </a:xfrm>
        </p:spPr>
        <p:txBody>
          <a:bodyPr rtlCol="0">
            <a:normAutofit fontScale="90000"/>
          </a:bodyPr>
          <a:lstStyle/>
          <a:p>
            <a:pPr defTabSz="731520" eaLnBrk="1" fontAlgn="auto" hangingPunct="1">
              <a:spcAft>
                <a:spcPts val="0"/>
              </a:spcAft>
              <a:defRPr/>
            </a:pPr>
            <a:r>
              <a:rPr lang="en-US" sz="2000" b="1" u="sng" dirty="0">
                <a:latin typeface="Gill Sans MT" pitchFamily="34" charset="0"/>
              </a:rPr>
              <a:t>Activities at Receiving Centre</a:t>
            </a:r>
          </a:p>
        </p:txBody>
      </p:sp>
      <p:sp>
        <p:nvSpPr>
          <p:cNvPr id="81923" name="Content Placeholder 2"/>
          <p:cNvSpPr>
            <a:spLocks noGrp="1"/>
          </p:cNvSpPr>
          <p:nvPr>
            <p:ph idx="1"/>
          </p:nvPr>
        </p:nvSpPr>
        <p:spPr>
          <a:xfrm>
            <a:off x="228600" y="567558"/>
            <a:ext cx="6781800" cy="4842641"/>
          </a:xfrm>
        </p:spPr>
        <p:txBody>
          <a:bodyPr/>
          <a:lstStyle/>
          <a:p>
            <a:pPr eaLnBrk="1" hangingPunct="1">
              <a:lnSpc>
                <a:spcPct val="80000"/>
              </a:lnSpc>
              <a:buFont typeface="Arial" pitchFamily="34" charset="0"/>
              <a:buNone/>
            </a:pPr>
            <a:r>
              <a:rPr lang="en-US" sz="2000" b="1" u="sng" dirty="0" smtClean="0">
                <a:solidFill>
                  <a:srgbClr val="FF0000"/>
                </a:solidFill>
              </a:rPr>
              <a:t>Arrangement of Strong Rooms</a:t>
            </a:r>
            <a:r>
              <a:rPr lang="en-US" sz="2000" u="sng" dirty="0" smtClean="0">
                <a:solidFill>
                  <a:srgbClr val="FF0000"/>
                </a:solidFill>
              </a:rPr>
              <a:t> </a:t>
            </a:r>
            <a:r>
              <a:rPr lang="en-US" sz="2000" dirty="0" smtClean="0">
                <a:solidFill>
                  <a:srgbClr val="FF0000"/>
                </a:solidFill>
              </a:rPr>
              <a:t>:</a:t>
            </a:r>
          </a:p>
          <a:p>
            <a:pPr eaLnBrk="1" hangingPunct="1">
              <a:lnSpc>
                <a:spcPct val="80000"/>
              </a:lnSpc>
              <a:buFont typeface="Arial" pitchFamily="34" charset="0"/>
              <a:buNone/>
            </a:pPr>
            <a:endParaRPr lang="en-US" sz="2000" dirty="0" smtClean="0">
              <a:solidFill>
                <a:srgbClr val="FF0000"/>
              </a:solidFill>
            </a:endParaRPr>
          </a:p>
          <a:p>
            <a:pPr eaLnBrk="1" hangingPunct="1">
              <a:lnSpc>
                <a:spcPct val="80000"/>
              </a:lnSpc>
            </a:pPr>
            <a:r>
              <a:rPr lang="en-US" sz="1800" dirty="0" smtClean="0"/>
              <a:t>         Videography at the time of closing </a:t>
            </a:r>
          </a:p>
          <a:p>
            <a:pPr algn="just" eaLnBrk="1" hangingPunct="1">
              <a:lnSpc>
                <a:spcPct val="80000"/>
              </a:lnSpc>
            </a:pPr>
            <a:r>
              <a:rPr lang="en-US" sz="1800" dirty="0" smtClean="0">
                <a:latin typeface="Candara" pitchFamily="34" charset="0"/>
              </a:rPr>
              <a:t>	</a:t>
            </a:r>
            <a:r>
              <a:rPr lang="en-US" sz="1800" dirty="0" smtClean="0"/>
              <a:t>Strong Room of EVM-VVPATs : Assembly segment wise             </a:t>
            </a:r>
          </a:p>
          <a:p>
            <a:pPr marL="0" indent="0" algn="just" eaLnBrk="1" hangingPunct="1">
              <a:lnSpc>
                <a:spcPct val="80000"/>
              </a:lnSpc>
              <a:buNone/>
            </a:pPr>
            <a:r>
              <a:rPr lang="en-US" sz="1800" dirty="0"/>
              <a:t> </a:t>
            </a:r>
            <a:r>
              <a:rPr lang="en-US" sz="1800" dirty="0" smtClean="0"/>
              <a:t>             maintained to preserve sealed EVMs,  sealed Form 17 C and </a:t>
            </a:r>
          </a:p>
          <a:p>
            <a:pPr marL="0" indent="0" algn="just" eaLnBrk="1" hangingPunct="1">
              <a:lnSpc>
                <a:spcPct val="80000"/>
              </a:lnSpc>
              <a:buNone/>
            </a:pPr>
            <a:r>
              <a:rPr lang="en-US" sz="1800" dirty="0"/>
              <a:t> </a:t>
            </a:r>
            <a:r>
              <a:rPr lang="en-US" sz="1800" dirty="0" smtClean="0"/>
              <a:t>              PROs Declarations</a:t>
            </a:r>
          </a:p>
          <a:p>
            <a:pPr algn="just" eaLnBrk="1" hangingPunct="1">
              <a:lnSpc>
                <a:spcPct val="80000"/>
              </a:lnSpc>
            </a:pPr>
            <a:r>
              <a:rPr lang="en-US" sz="1800" dirty="0" smtClean="0"/>
              <a:t>         Double Lock- one key with DEO and one with RO</a:t>
            </a:r>
          </a:p>
          <a:p>
            <a:pPr algn="just" eaLnBrk="1" hangingPunct="1">
              <a:lnSpc>
                <a:spcPct val="80000"/>
              </a:lnSpc>
            </a:pPr>
            <a:r>
              <a:rPr lang="en-US" sz="1800" dirty="0" smtClean="0"/>
              <a:t>	 Strong Room of Election Papers : Assembly segment wise </a:t>
            </a:r>
          </a:p>
          <a:p>
            <a:pPr marL="0" indent="0" algn="just" eaLnBrk="1" hangingPunct="1">
              <a:lnSpc>
                <a:spcPct val="80000"/>
              </a:lnSpc>
              <a:buNone/>
            </a:pPr>
            <a:r>
              <a:rPr lang="en-US" sz="1800" dirty="0" smtClean="0"/>
              <a:t>               maintained to 	preserve sealed election materials in steel  </a:t>
            </a:r>
          </a:p>
          <a:p>
            <a:pPr marL="0" indent="0" algn="just" eaLnBrk="1" hangingPunct="1">
              <a:lnSpc>
                <a:spcPct val="80000"/>
              </a:lnSpc>
              <a:buNone/>
            </a:pPr>
            <a:r>
              <a:rPr lang="en-US" sz="1800" dirty="0"/>
              <a:t> </a:t>
            </a:r>
            <a:r>
              <a:rPr lang="en-US" sz="1800" dirty="0" smtClean="0"/>
              <a:t>              trunks;</a:t>
            </a:r>
            <a:endParaRPr lang="en-US" sz="1800" i="1" dirty="0" smtClean="0"/>
          </a:p>
          <a:p>
            <a:pPr algn="just" eaLnBrk="1" hangingPunct="1">
              <a:lnSpc>
                <a:spcPct val="80000"/>
              </a:lnSpc>
            </a:pPr>
            <a:r>
              <a:rPr lang="en-US" sz="1800" i="1" dirty="0" smtClean="0"/>
              <a:t>	</a:t>
            </a:r>
            <a:r>
              <a:rPr lang="en-US" sz="1800" dirty="0" smtClean="0"/>
              <a:t>Separate Strong Room or separated space within the second 	Strong Room to preserve election materials in respect of 	Polling Stations where polling percentage has crossed 	prescribed limits;</a:t>
            </a:r>
          </a:p>
          <a:p>
            <a:pPr algn="just" eaLnBrk="1" hangingPunct="1">
              <a:lnSpc>
                <a:spcPct val="80000"/>
              </a:lnSpc>
            </a:pPr>
            <a:r>
              <a:rPr lang="en-US" sz="1800" dirty="0" smtClean="0"/>
              <a:t>	Two cordoned security for Strong Room 24 X7- inner by CPF 	and outer by SAP provision for CCTV</a:t>
            </a:r>
          </a:p>
          <a:p>
            <a:pPr algn="just" eaLnBrk="1" hangingPunct="1">
              <a:lnSpc>
                <a:spcPct val="80000"/>
              </a:lnSpc>
            </a:pPr>
            <a:r>
              <a:rPr lang="en-US" sz="1800" dirty="0" smtClean="0"/>
              <a:t>	Candidates/Agents may affix seals and watch from dist</a:t>
            </a:r>
            <a:r>
              <a:rPr lang="en-US" sz="1600" dirty="0" smtClean="0"/>
              <a:t>ance.</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1147763" y="219075"/>
            <a:ext cx="5999162" cy="542925"/>
          </a:xfrm>
        </p:spPr>
        <p:txBody>
          <a:bodyPr/>
          <a:lstStyle/>
          <a:p>
            <a:pPr eaLnBrk="1" hangingPunct="1"/>
            <a:r>
              <a:rPr lang="en-US" sz="2000" u="sng" smtClean="0">
                <a:latin typeface="Gill Sans MT" pitchFamily="34" charset="0"/>
              </a:rPr>
              <a:t>Receiving Arrangements</a:t>
            </a:r>
          </a:p>
        </p:txBody>
      </p:sp>
      <p:sp>
        <p:nvSpPr>
          <p:cNvPr id="3" name="Content Placeholder 2"/>
          <p:cNvSpPr>
            <a:spLocks noGrp="1"/>
          </p:cNvSpPr>
          <p:nvPr>
            <p:ph idx="1"/>
          </p:nvPr>
        </p:nvSpPr>
        <p:spPr>
          <a:xfrm>
            <a:off x="228600" y="990600"/>
            <a:ext cx="7086600" cy="4343400"/>
          </a:xfrm>
          <a:extLst/>
        </p:spPr>
        <p:txBody>
          <a:bodyPr rtlCol="0">
            <a:normAutofit lnSpcReduction="10000"/>
          </a:bodyPr>
          <a:lstStyle/>
          <a:p>
            <a:pPr marL="274320" indent="-274320" defTabSz="731520" eaLnBrk="1" fontAlgn="auto" hangingPunct="1">
              <a:spcAft>
                <a:spcPts val="0"/>
              </a:spcAft>
              <a:defRPr/>
            </a:pPr>
            <a:r>
              <a:rPr lang="en-US" sz="1800" b="1" dirty="0">
                <a:solidFill>
                  <a:srgbClr val="FF0000"/>
                </a:solidFill>
                <a:effectLst>
                  <a:innerShdw blurRad="63500" dist="50800" dir="18900000">
                    <a:prstClr val="black">
                      <a:alpha val="50000"/>
                    </a:prstClr>
                  </a:innerShdw>
                </a:effectLst>
              </a:rPr>
              <a:t>AC </a:t>
            </a:r>
            <a:r>
              <a:rPr lang="en-US" sz="1800" b="1" dirty="0" smtClean="0">
                <a:solidFill>
                  <a:srgbClr val="FF0000"/>
                </a:solidFill>
                <a:effectLst>
                  <a:innerShdw blurRad="63500" dist="50800" dir="18900000">
                    <a:prstClr val="black">
                      <a:alpha val="50000"/>
                    </a:prstClr>
                  </a:innerShdw>
                </a:effectLst>
              </a:rPr>
              <a:t>segment wise </a:t>
            </a:r>
            <a:r>
              <a:rPr lang="en-US" sz="1800" b="1" dirty="0">
                <a:solidFill>
                  <a:srgbClr val="FF0000"/>
                </a:solidFill>
                <a:effectLst>
                  <a:innerShdw blurRad="63500" dist="50800" dir="18900000">
                    <a:prstClr val="black">
                      <a:alpha val="50000"/>
                    </a:prstClr>
                  </a:innerShdw>
                </a:effectLst>
              </a:rPr>
              <a:t>Counters: </a:t>
            </a:r>
            <a:r>
              <a:rPr lang="en-US" sz="1800" b="1" dirty="0">
                <a:effectLst>
                  <a:innerShdw blurRad="63500" dist="50800" dir="18900000">
                    <a:prstClr val="black">
                      <a:alpha val="50000"/>
                    </a:prstClr>
                  </a:innerShdw>
                </a:effectLst>
              </a:rPr>
              <a:t>Separate Counters for specified Polling Stations.</a:t>
            </a:r>
          </a:p>
          <a:p>
            <a:pPr marL="274320" indent="-274320" defTabSz="731520" eaLnBrk="1" fontAlgn="auto" hangingPunct="1">
              <a:spcAft>
                <a:spcPts val="0"/>
              </a:spcAft>
              <a:buFont typeface="Arial" pitchFamily="34" charset="0"/>
              <a:buNone/>
              <a:defRPr/>
            </a:pPr>
            <a:r>
              <a:rPr lang="en-US" sz="1800" b="1" dirty="0">
                <a:solidFill>
                  <a:srgbClr val="FF0000"/>
                </a:solidFill>
                <a:effectLst>
                  <a:innerShdw blurRad="63500" dist="50800" dir="18900000">
                    <a:prstClr val="black">
                      <a:alpha val="50000"/>
                    </a:prstClr>
                  </a:innerShdw>
                </a:effectLst>
              </a:rPr>
              <a:t>			            </a:t>
            </a:r>
            <a:r>
              <a:rPr lang="en-US" sz="1800" b="1" dirty="0">
                <a:effectLst>
                  <a:innerShdw blurRad="63500" dist="50800" dir="18900000">
                    <a:prstClr val="black">
                      <a:alpha val="50000"/>
                    </a:prstClr>
                  </a:innerShdw>
                </a:effectLst>
              </a:rPr>
              <a:t>There should be no crowding.</a:t>
            </a:r>
          </a:p>
          <a:p>
            <a:pPr marL="274320" indent="-274320" defTabSz="731520" eaLnBrk="1" fontAlgn="auto" hangingPunct="1">
              <a:spcAft>
                <a:spcPts val="0"/>
              </a:spcAft>
              <a:buFont typeface="Arial" pitchFamily="34" charset="0"/>
              <a:buNone/>
              <a:defRPr/>
            </a:pPr>
            <a:r>
              <a:rPr lang="en-US" sz="1800" b="1" dirty="0">
                <a:effectLst>
                  <a:innerShdw blurRad="63500" dist="50800" dir="18900000">
                    <a:prstClr val="black">
                      <a:alpha val="50000"/>
                    </a:prstClr>
                  </a:innerShdw>
                </a:effectLst>
              </a:rPr>
              <a:t>	</a:t>
            </a:r>
            <a:r>
              <a:rPr lang="en-US" sz="1600" b="1" dirty="0">
                <a:solidFill>
                  <a:schemeClr val="tx2"/>
                </a:solidFill>
                <a:effectLst>
                  <a:innerShdw blurRad="63500" dist="50800" dir="18900000">
                    <a:prstClr val="black">
                      <a:alpha val="50000"/>
                    </a:prstClr>
                  </a:innerShdw>
                </a:effectLst>
              </a:rPr>
              <a:t>Documents and materials will be received as per Check list.</a:t>
            </a:r>
          </a:p>
          <a:p>
            <a:pPr marL="274320" indent="-274320" defTabSz="731520" eaLnBrk="1" fontAlgn="auto" hangingPunct="1">
              <a:spcAft>
                <a:spcPts val="0"/>
              </a:spcAft>
              <a:buFont typeface="Arial" pitchFamily="34" charset="0"/>
              <a:buNone/>
              <a:defRPr/>
            </a:pPr>
            <a:r>
              <a:rPr lang="en-US" sz="1600" b="1" dirty="0">
                <a:solidFill>
                  <a:schemeClr val="tx2"/>
                </a:solidFill>
                <a:effectLst>
                  <a:innerShdw blurRad="63500" dist="50800" dir="18900000">
                    <a:prstClr val="black">
                      <a:alpha val="50000"/>
                    </a:prstClr>
                  </a:innerShdw>
                </a:effectLst>
              </a:rPr>
              <a:t>	The Receiving Officer will sign it only after due and meticulous receipt.</a:t>
            </a:r>
            <a:endParaRPr lang="en-US" sz="1800" b="1" dirty="0">
              <a:solidFill>
                <a:srgbClr val="FF0000"/>
              </a:solidFill>
              <a:effectLst>
                <a:innerShdw blurRad="63500" dist="50800" dir="18900000">
                  <a:prstClr val="black">
                    <a:alpha val="50000"/>
                  </a:prstClr>
                </a:innerShdw>
              </a:effectLst>
            </a:endParaRPr>
          </a:p>
          <a:p>
            <a:pPr marL="274320" indent="-274320" defTabSz="731520" eaLnBrk="1" fontAlgn="auto" hangingPunct="1">
              <a:spcAft>
                <a:spcPts val="0"/>
              </a:spcAft>
              <a:buFont typeface="Arial" pitchFamily="34" charset="0"/>
              <a:buNone/>
              <a:defRPr/>
            </a:pPr>
            <a:r>
              <a:rPr lang="en-US" sz="1800" b="1" dirty="0">
                <a:solidFill>
                  <a:srgbClr val="FF0000"/>
                </a:solidFill>
                <a:effectLst>
                  <a:innerShdw blurRad="63500" dist="50800" dir="18900000">
                    <a:prstClr val="black">
                      <a:alpha val="50000"/>
                    </a:prstClr>
                  </a:innerShdw>
                </a:effectLst>
              </a:rPr>
              <a:t>	</a:t>
            </a:r>
            <a:r>
              <a:rPr lang="en-US" sz="1600" b="1" dirty="0">
                <a:solidFill>
                  <a:srgbClr val="FF0000"/>
                </a:solidFill>
                <a:effectLst>
                  <a:innerShdw blurRad="63500" dist="50800" dir="18900000">
                    <a:prstClr val="black">
                      <a:alpha val="50000"/>
                    </a:prstClr>
                  </a:innerShdw>
                </a:effectLst>
              </a:rPr>
              <a:t>Ensure while Check:</a:t>
            </a:r>
          </a:p>
          <a:p>
            <a:pPr marL="274320" indent="-274320" defTabSz="731520" eaLnBrk="1" fontAlgn="auto" hangingPunct="1">
              <a:spcAft>
                <a:spcPts val="0"/>
              </a:spcAft>
              <a:buFont typeface="Arial" pitchFamily="34" charset="0"/>
              <a:buNone/>
              <a:defRPr/>
            </a:pPr>
            <a:r>
              <a:rPr lang="en-US" sz="1600" b="1" dirty="0">
                <a:solidFill>
                  <a:srgbClr val="FF0000"/>
                </a:solidFill>
                <a:effectLst>
                  <a:innerShdw blurRad="63500" dist="50800" dir="18900000">
                    <a:prstClr val="black">
                      <a:alpha val="50000"/>
                    </a:prstClr>
                  </a:innerShdw>
                </a:effectLst>
              </a:rPr>
              <a:t>		</a:t>
            </a:r>
            <a:r>
              <a:rPr lang="en-US" sz="1400" b="1" dirty="0">
                <a:effectLst>
                  <a:innerShdw blurRad="63500" dist="50800" dir="18900000">
                    <a:prstClr val="black">
                      <a:alpha val="50000"/>
                    </a:prstClr>
                  </a:innerShdw>
                </a:effectLst>
              </a:rPr>
              <a:t>Polled materials pertain to specific counters;</a:t>
            </a:r>
          </a:p>
          <a:p>
            <a:pPr marL="274320" indent="-274320" defTabSz="731520" eaLnBrk="1" fontAlgn="auto" hangingPunct="1">
              <a:spcAft>
                <a:spcPts val="0"/>
              </a:spcAft>
              <a:buFont typeface="Arial" pitchFamily="34" charset="0"/>
              <a:buNone/>
              <a:defRPr/>
            </a:pPr>
            <a:r>
              <a:rPr lang="en-US" sz="1400" b="1" dirty="0">
                <a:effectLst>
                  <a:innerShdw blurRad="63500" dist="50800" dir="18900000">
                    <a:prstClr val="black">
                      <a:alpha val="50000"/>
                    </a:prstClr>
                  </a:innerShdw>
                </a:effectLst>
              </a:rPr>
              <a:t>		</a:t>
            </a:r>
            <a:r>
              <a:rPr lang="en-US" sz="1400" b="1" dirty="0" smtClean="0">
                <a:effectLst>
                  <a:innerShdw blurRad="63500" dist="50800" dir="18900000">
                    <a:prstClr val="black">
                      <a:alpha val="50000"/>
                    </a:prstClr>
                  </a:innerShdw>
                </a:effectLst>
              </a:rPr>
              <a:t>BUs, CUs &amp; VVPATs are </a:t>
            </a:r>
            <a:r>
              <a:rPr lang="en-US" sz="1400" b="1" dirty="0">
                <a:effectLst>
                  <a:innerShdw blurRad="63500" dist="50800" dir="18900000">
                    <a:prstClr val="black">
                      <a:alpha val="50000"/>
                    </a:prstClr>
                  </a:innerShdw>
                </a:effectLst>
              </a:rPr>
              <a:t>sealed;</a:t>
            </a:r>
          </a:p>
          <a:p>
            <a:pPr marL="274320" indent="-274320" defTabSz="731520" eaLnBrk="1" fontAlgn="auto" hangingPunct="1">
              <a:spcAft>
                <a:spcPts val="0"/>
              </a:spcAft>
              <a:buNone/>
              <a:defRPr/>
            </a:pPr>
            <a:r>
              <a:rPr lang="en-US" sz="1400" b="1" dirty="0">
                <a:effectLst>
                  <a:innerShdw blurRad="63500" dist="50800" dir="18900000">
                    <a:prstClr val="black">
                      <a:alpha val="50000"/>
                    </a:prstClr>
                  </a:innerShdw>
                </a:effectLst>
              </a:rPr>
              <a:t>		 BUs, CUs &amp; VVPATs match with numbers mentioned in the EVM Receipt Register;</a:t>
            </a:r>
          </a:p>
          <a:p>
            <a:pPr marL="274320" indent="-274320" defTabSz="731520" eaLnBrk="1" fontAlgn="auto" hangingPunct="1">
              <a:spcAft>
                <a:spcPts val="0"/>
              </a:spcAft>
              <a:buFont typeface="Arial" pitchFamily="34" charset="0"/>
              <a:buNone/>
              <a:defRPr/>
            </a:pPr>
            <a:r>
              <a:rPr lang="en-US" sz="1400" b="1" dirty="0">
                <a:effectLst>
                  <a:innerShdw blurRad="63500" dist="50800" dir="18900000">
                    <a:prstClr val="black">
                      <a:alpha val="50000"/>
                    </a:prstClr>
                  </a:innerShdw>
                </a:effectLst>
              </a:rPr>
              <a:t>		Signature of Pr. O  obtained in the  EVM Receipt Register;</a:t>
            </a:r>
          </a:p>
          <a:p>
            <a:pPr marL="274320" indent="-274320" defTabSz="731520" eaLnBrk="1" fontAlgn="auto" hangingPunct="1">
              <a:spcAft>
                <a:spcPts val="0"/>
              </a:spcAft>
              <a:buFont typeface="Arial" pitchFamily="34" charset="0"/>
              <a:buNone/>
              <a:defRPr/>
            </a:pPr>
            <a:r>
              <a:rPr lang="en-US" sz="1400" b="1" dirty="0">
                <a:effectLst>
                  <a:innerShdw blurRad="63500" dist="50800" dir="18900000">
                    <a:prstClr val="black">
                      <a:alpha val="50000"/>
                    </a:prstClr>
                  </a:innerShdw>
                </a:effectLst>
              </a:rPr>
              <a:t>		No of Votes polled in 17 C are compatible with figures in 17 A;    </a:t>
            </a:r>
          </a:p>
          <a:p>
            <a:pPr marL="274320" indent="-274320" defTabSz="731520" eaLnBrk="1" fontAlgn="auto" hangingPunct="1">
              <a:spcAft>
                <a:spcPts val="0"/>
              </a:spcAft>
              <a:buFont typeface="Arial" pitchFamily="34" charset="0"/>
              <a:buNone/>
              <a:defRPr/>
            </a:pPr>
            <a:r>
              <a:rPr lang="en-US" sz="1400" b="1" dirty="0">
                <a:effectLst>
                  <a:innerShdw blurRad="63500" dist="50800" dir="18900000">
                    <a:prstClr val="black">
                      <a:alpha val="50000"/>
                    </a:prstClr>
                  </a:innerShdw>
                </a:effectLst>
              </a:rPr>
              <a:t>		Pr. Officer’s diary is properly filled up and Visit Sheet attached to it;</a:t>
            </a:r>
          </a:p>
          <a:p>
            <a:pPr marL="274320" indent="-274320" defTabSz="731520" eaLnBrk="1" fontAlgn="auto" hangingPunct="1">
              <a:spcAft>
                <a:spcPts val="0"/>
              </a:spcAft>
              <a:buFont typeface="Arial" pitchFamily="34" charset="0"/>
              <a:buNone/>
              <a:defRPr/>
            </a:pPr>
            <a:r>
              <a:rPr lang="en-US" sz="1400" b="1" dirty="0">
                <a:effectLst>
                  <a:innerShdw blurRad="63500" dist="50800" dir="18900000">
                    <a:prstClr val="black">
                      <a:alpha val="50000"/>
                    </a:prstClr>
                  </a:innerShdw>
                </a:effectLst>
              </a:rPr>
              <a:t>		17 C given to Polling Agents;</a:t>
            </a:r>
          </a:p>
          <a:p>
            <a:pPr marL="274320" indent="-274320" defTabSz="731520" eaLnBrk="1" fontAlgn="auto" hangingPunct="1">
              <a:spcAft>
                <a:spcPts val="0"/>
              </a:spcAft>
              <a:buFont typeface="Arial" pitchFamily="34" charset="0"/>
              <a:buNone/>
              <a:defRPr/>
            </a:pPr>
            <a:r>
              <a:rPr lang="en-US" sz="1400" b="1" dirty="0">
                <a:effectLst>
                  <a:innerShdw blurRad="63500" dist="50800" dir="18900000">
                    <a:prstClr val="black">
                      <a:alpha val="50000"/>
                    </a:prstClr>
                  </a:innerShdw>
                </a:effectLst>
              </a:rPr>
              <a:t>		Additional Report format of </a:t>
            </a:r>
            <a:r>
              <a:rPr lang="en-US" sz="1400" b="1" dirty="0" err="1">
                <a:effectLst>
                  <a:innerShdw blurRad="63500" dist="50800" dir="18900000">
                    <a:prstClr val="black">
                      <a:alpha val="50000"/>
                    </a:prstClr>
                  </a:innerShdw>
                </a:effectLst>
              </a:rPr>
              <a:t>Pr.O</a:t>
            </a:r>
            <a:r>
              <a:rPr lang="en-US" sz="1400" b="1" dirty="0">
                <a:effectLst>
                  <a:innerShdw blurRad="63500" dist="50800" dir="18900000">
                    <a:prstClr val="black">
                      <a:alpha val="50000"/>
                    </a:prstClr>
                  </a:innerShdw>
                </a:effectLst>
              </a:rPr>
              <a:t> given to SO;</a:t>
            </a:r>
          </a:p>
          <a:p>
            <a:pPr marL="274320" indent="-274320" defTabSz="731520" eaLnBrk="1" fontAlgn="auto" hangingPunct="1">
              <a:spcAft>
                <a:spcPts val="0"/>
              </a:spcAft>
              <a:buFont typeface="Arial" pitchFamily="34" charset="0"/>
              <a:buNone/>
              <a:defRPr/>
            </a:pPr>
            <a:endParaRPr lang="en-US" sz="1400" b="1" dirty="0">
              <a:effectLst>
                <a:innerShdw blurRad="63500" dist="50800" dir="18900000">
                  <a:prstClr val="black">
                    <a:alpha val="50000"/>
                  </a:prstClr>
                </a:innerShdw>
              </a:effectLst>
            </a:endParaRPr>
          </a:p>
          <a:p>
            <a:pPr marL="274320" indent="-274320" defTabSz="731520" eaLnBrk="1" fontAlgn="auto" hangingPunct="1">
              <a:spcAft>
                <a:spcPts val="0"/>
              </a:spcAft>
              <a:buFont typeface="Arial" pitchFamily="34" charset="0"/>
              <a:buNone/>
              <a:defRPr/>
            </a:pPr>
            <a:r>
              <a:rPr lang="en-US" sz="1400" b="1" dirty="0">
                <a:effectLst>
                  <a:innerShdw blurRad="63500" dist="50800" dir="18900000">
                    <a:prstClr val="black">
                      <a:alpha val="50000"/>
                    </a:prstClr>
                  </a:innerShdw>
                </a:effectLst>
              </a:rPr>
              <a:t>	</a:t>
            </a:r>
            <a:r>
              <a:rPr lang="en-US" sz="1400" b="1" dirty="0">
                <a:solidFill>
                  <a:srgbClr val="FF0000"/>
                </a:solidFill>
                <a:effectLst>
                  <a:innerShdw blurRad="63500" dist="50800" dir="18900000">
                    <a:prstClr val="black">
                      <a:alpha val="50000"/>
                    </a:prstClr>
                  </a:innerShdw>
                </a:effectLst>
              </a:rPr>
              <a:t>There will be arrangements for receiving digital camera in case of identified PS.</a:t>
            </a:r>
            <a:endParaRPr lang="en-US" sz="1400" b="1" dirty="0">
              <a:effectLst>
                <a:innerShdw blurRad="63500" dist="50800" dir="18900000">
                  <a:prstClr val="black">
                    <a:alpha val="50000"/>
                  </a:prstClr>
                </a:innerShdw>
              </a:effectLst>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133600"/>
            <a:ext cx="1463040" cy="658642"/>
          </a:xfrm>
          <a:prstGeom prst="rect">
            <a:avLst/>
          </a:prstGeom>
        </p:spPr>
        <p:style>
          <a:lnRef idx="0">
            <a:schemeClr val="dk1"/>
          </a:lnRef>
          <a:fillRef idx="3">
            <a:schemeClr val="dk1"/>
          </a:fillRef>
          <a:effectRef idx="3">
            <a:schemeClr val="dk1"/>
          </a:effectRef>
          <a:fontRef idx="minor">
            <a:schemeClr val="lt1"/>
          </a:fontRef>
        </p:style>
        <p:txBody>
          <a:bodyPr lIns="73152" tIns="36576" rIns="73152" bIns="36576">
            <a:spAutoFit/>
          </a:bodyPr>
          <a:lstStyle/>
          <a:p>
            <a:pPr eaLnBrk="1" hangingPunct="1">
              <a:defRPr/>
            </a:pPr>
            <a:r>
              <a:rPr lang="en-US" sz="1900" dirty="0"/>
              <a:t>Receive the following</a:t>
            </a:r>
          </a:p>
        </p:txBody>
      </p:sp>
      <p:cxnSp>
        <p:nvCxnSpPr>
          <p:cNvPr id="5" name="Straight Arrow Connector 4"/>
          <p:cNvCxnSpPr/>
          <p:nvPr/>
        </p:nvCxnSpPr>
        <p:spPr>
          <a:xfrm flipV="1">
            <a:off x="1828800" y="1092200"/>
            <a:ext cx="1303338" cy="1285875"/>
          </a:xfrm>
          <a:prstGeom prst="straightConnector1">
            <a:avLst/>
          </a:prstGeom>
          <a:ln w="57150">
            <a:solidFill>
              <a:srgbClr val="7030A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768475" y="1341438"/>
            <a:ext cx="2803525" cy="1036637"/>
          </a:xfrm>
          <a:prstGeom prst="straightConnector1">
            <a:avLst/>
          </a:prstGeom>
          <a:ln w="57150">
            <a:solidFill>
              <a:srgbClr val="7030A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2926080" y="0"/>
            <a:ext cx="1402080" cy="1280160"/>
          </a:xfrm>
          <a:prstGeom prst="ellipse">
            <a:avLst/>
          </a:prstGeom>
        </p:spPr>
        <p:style>
          <a:lnRef idx="0">
            <a:schemeClr val="accent2"/>
          </a:lnRef>
          <a:fillRef idx="3">
            <a:schemeClr val="accent2"/>
          </a:fillRef>
          <a:effectRef idx="3">
            <a:schemeClr val="accent2"/>
          </a:effectRef>
          <a:fontRef idx="minor">
            <a:schemeClr val="lt1"/>
          </a:fontRef>
        </p:style>
        <p:txBody>
          <a:bodyPr lIns="73152" tIns="36576" rIns="73152" bIns="36576" anchor="ctr"/>
          <a:lstStyle/>
          <a:p>
            <a:pPr algn="ctr" eaLnBrk="1" hangingPunct="1">
              <a:defRPr/>
            </a:pPr>
            <a:endParaRPr lang="en-US"/>
          </a:p>
        </p:txBody>
      </p:sp>
      <p:sp>
        <p:nvSpPr>
          <p:cNvPr id="15" name="TextBox 14"/>
          <p:cNvSpPr txBox="1">
            <a:spLocks noChangeArrowheads="1"/>
          </p:cNvSpPr>
          <p:nvPr/>
        </p:nvSpPr>
        <p:spPr bwMode="auto">
          <a:xfrm>
            <a:off x="3048000" y="0"/>
            <a:ext cx="1143000" cy="1181100"/>
          </a:xfrm>
          <a:prstGeom prst="rect">
            <a:avLst/>
          </a:prstGeom>
          <a:noFill/>
          <a:ln w="9525">
            <a:noFill/>
            <a:miter lim="800000"/>
            <a:headEnd/>
            <a:tailEnd/>
          </a:ln>
        </p:spPr>
        <p:txBody>
          <a:bodyPr lIns="73152" tIns="36576" rIns="73152" bIns="36576">
            <a:spAutoFit/>
          </a:bodyPr>
          <a:lstStyle/>
          <a:p>
            <a:pPr algn="ctr" eaLnBrk="1" hangingPunct="1"/>
            <a:r>
              <a:rPr lang="en-US" b="1"/>
              <a:t>Pr O’s Diary -1 copy - unsealed</a:t>
            </a:r>
          </a:p>
        </p:txBody>
      </p:sp>
      <p:sp>
        <p:nvSpPr>
          <p:cNvPr id="16" name="Oval 15"/>
          <p:cNvSpPr/>
          <p:nvPr/>
        </p:nvSpPr>
        <p:spPr>
          <a:xfrm>
            <a:off x="4511040" y="182880"/>
            <a:ext cx="2377440" cy="1584960"/>
          </a:xfrm>
          <a:prstGeom prst="ellipse">
            <a:avLst/>
          </a:prstGeom>
        </p:spPr>
        <p:style>
          <a:lnRef idx="0">
            <a:schemeClr val="accent2"/>
          </a:lnRef>
          <a:fillRef idx="3">
            <a:schemeClr val="accent2"/>
          </a:fillRef>
          <a:effectRef idx="3">
            <a:schemeClr val="accent2"/>
          </a:effectRef>
          <a:fontRef idx="minor">
            <a:schemeClr val="lt1"/>
          </a:fontRef>
        </p:style>
        <p:txBody>
          <a:bodyPr lIns="73152" tIns="36576" rIns="73152" bIns="36576" anchor="ctr"/>
          <a:lstStyle/>
          <a:p>
            <a:pPr algn="ctr" eaLnBrk="1" hangingPunct="1">
              <a:defRPr/>
            </a:pPr>
            <a:endParaRPr lang="en-US"/>
          </a:p>
        </p:txBody>
      </p:sp>
      <p:sp>
        <p:nvSpPr>
          <p:cNvPr id="17" name="TextBox 16"/>
          <p:cNvSpPr txBox="1">
            <a:spLocks noChangeArrowheads="1"/>
          </p:cNvSpPr>
          <p:nvPr/>
        </p:nvSpPr>
        <p:spPr bwMode="auto">
          <a:xfrm>
            <a:off x="4694238" y="487363"/>
            <a:ext cx="1889125" cy="904863"/>
          </a:xfrm>
          <a:prstGeom prst="rect">
            <a:avLst/>
          </a:prstGeom>
          <a:noFill/>
          <a:ln w="9525">
            <a:noFill/>
            <a:miter lim="800000"/>
            <a:headEnd/>
            <a:tailEnd/>
          </a:ln>
        </p:spPr>
        <p:txBody>
          <a:bodyPr lIns="73152" tIns="36576" rIns="73152" bIns="36576">
            <a:spAutoFit/>
          </a:bodyPr>
          <a:lstStyle/>
          <a:p>
            <a:pPr algn="ctr" eaLnBrk="1" hangingPunct="1"/>
            <a:r>
              <a:rPr lang="en-US" b="1" dirty="0" smtClean="0"/>
              <a:t>Form 17C </a:t>
            </a:r>
            <a:r>
              <a:rPr lang="en-US" b="1" dirty="0"/>
              <a:t>– 2 copies -1sealed &amp; 1 unsealed</a:t>
            </a:r>
          </a:p>
        </p:txBody>
      </p:sp>
      <p:cxnSp>
        <p:nvCxnSpPr>
          <p:cNvPr id="19" name="Straight Arrow Connector 18"/>
          <p:cNvCxnSpPr/>
          <p:nvPr/>
        </p:nvCxnSpPr>
        <p:spPr>
          <a:xfrm>
            <a:off x="1828800" y="2378075"/>
            <a:ext cx="2803525" cy="120650"/>
          </a:xfrm>
          <a:prstGeom prst="straightConnector1">
            <a:avLst/>
          </a:prstGeom>
          <a:ln w="57150">
            <a:solidFill>
              <a:srgbClr val="7030A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32960" y="1950720"/>
            <a:ext cx="2377440" cy="1584960"/>
          </a:xfrm>
          <a:prstGeom prst="ellipse">
            <a:avLst/>
          </a:prstGeom>
        </p:spPr>
        <p:style>
          <a:lnRef idx="0">
            <a:schemeClr val="accent2"/>
          </a:lnRef>
          <a:fillRef idx="3">
            <a:schemeClr val="accent2"/>
          </a:fillRef>
          <a:effectRef idx="3">
            <a:schemeClr val="accent2"/>
          </a:effectRef>
          <a:fontRef idx="minor">
            <a:schemeClr val="lt1"/>
          </a:fontRef>
        </p:style>
        <p:txBody>
          <a:bodyPr lIns="73152" tIns="36576" rIns="73152" bIns="36576" anchor="ctr"/>
          <a:lstStyle/>
          <a:p>
            <a:pPr algn="ctr" eaLnBrk="1" hangingPunct="1">
              <a:defRPr/>
            </a:pPr>
            <a:endParaRPr lang="en-US"/>
          </a:p>
        </p:txBody>
      </p:sp>
      <p:sp>
        <p:nvSpPr>
          <p:cNvPr id="24" name="Oval 23"/>
          <p:cNvSpPr/>
          <p:nvPr/>
        </p:nvSpPr>
        <p:spPr>
          <a:xfrm>
            <a:off x="4693920" y="3657600"/>
            <a:ext cx="2377440" cy="1584960"/>
          </a:xfrm>
          <a:prstGeom prst="ellipse">
            <a:avLst/>
          </a:prstGeom>
        </p:spPr>
        <p:style>
          <a:lnRef idx="0">
            <a:schemeClr val="accent2"/>
          </a:lnRef>
          <a:fillRef idx="3">
            <a:schemeClr val="accent2"/>
          </a:fillRef>
          <a:effectRef idx="3">
            <a:schemeClr val="accent2"/>
          </a:effectRef>
          <a:fontRef idx="minor">
            <a:schemeClr val="lt1"/>
          </a:fontRef>
        </p:style>
        <p:txBody>
          <a:bodyPr lIns="73152" tIns="36576" rIns="73152" bIns="36576" anchor="ctr"/>
          <a:lstStyle/>
          <a:p>
            <a:pPr algn="ctr" eaLnBrk="1" hangingPunct="1">
              <a:defRPr/>
            </a:pPr>
            <a:endParaRPr lang="en-US"/>
          </a:p>
        </p:txBody>
      </p:sp>
      <p:sp>
        <p:nvSpPr>
          <p:cNvPr id="25" name="Oval 24"/>
          <p:cNvSpPr/>
          <p:nvPr/>
        </p:nvSpPr>
        <p:spPr>
          <a:xfrm>
            <a:off x="2743200" y="3718560"/>
            <a:ext cx="1645920" cy="1584960"/>
          </a:xfrm>
          <a:prstGeom prst="ellipse">
            <a:avLst/>
          </a:prstGeom>
        </p:spPr>
        <p:style>
          <a:lnRef idx="0">
            <a:schemeClr val="accent2"/>
          </a:lnRef>
          <a:fillRef idx="3">
            <a:schemeClr val="accent2"/>
          </a:fillRef>
          <a:effectRef idx="3">
            <a:schemeClr val="accent2"/>
          </a:effectRef>
          <a:fontRef idx="minor">
            <a:schemeClr val="lt1"/>
          </a:fontRef>
        </p:style>
        <p:txBody>
          <a:bodyPr lIns="73152" tIns="36576" rIns="73152" bIns="36576" anchor="ctr"/>
          <a:lstStyle/>
          <a:p>
            <a:pPr algn="ctr" eaLnBrk="1" hangingPunct="1">
              <a:defRPr/>
            </a:pPr>
            <a:endParaRPr lang="en-US"/>
          </a:p>
        </p:txBody>
      </p:sp>
      <p:sp>
        <p:nvSpPr>
          <p:cNvPr id="26" name="TextBox 25"/>
          <p:cNvSpPr txBox="1">
            <a:spLocks noChangeArrowheads="1"/>
          </p:cNvSpPr>
          <p:nvPr/>
        </p:nvSpPr>
        <p:spPr bwMode="auto">
          <a:xfrm>
            <a:off x="4937125" y="2255838"/>
            <a:ext cx="1889759" cy="1181862"/>
          </a:xfrm>
          <a:prstGeom prst="rect">
            <a:avLst/>
          </a:prstGeom>
          <a:noFill/>
          <a:ln w="9525">
            <a:noFill/>
            <a:miter lim="800000"/>
            <a:headEnd/>
            <a:tailEnd/>
          </a:ln>
        </p:spPr>
        <p:txBody>
          <a:bodyPr wrap="square" lIns="73152" tIns="36576" rIns="73152" bIns="36576">
            <a:spAutoFit/>
          </a:bodyPr>
          <a:lstStyle/>
          <a:p>
            <a:pPr algn="ctr" eaLnBrk="1" hangingPunct="1"/>
            <a:r>
              <a:rPr lang="en-US" b="1" dirty="0" err="1"/>
              <a:t>PrO’s</a:t>
            </a:r>
            <a:r>
              <a:rPr lang="en-US" b="1" dirty="0"/>
              <a:t> declaration – ( Annexure – VII – 1 copy sealed</a:t>
            </a:r>
          </a:p>
        </p:txBody>
      </p:sp>
      <p:sp>
        <p:nvSpPr>
          <p:cNvPr id="28" name="TextBox 27"/>
          <p:cNvSpPr txBox="1">
            <a:spLocks noChangeArrowheads="1"/>
          </p:cNvSpPr>
          <p:nvPr/>
        </p:nvSpPr>
        <p:spPr bwMode="auto">
          <a:xfrm>
            <a:off x="4816475" y="4084638"/>
            <a:ext cx="1889125" cy="639762"/>
          </a:xfrm>
          <a:prstGeom prst="rect">
            <a:avLst/>
          </a:prstGeom>
          <a:noFill/>
          <a:ln w="9525">
            <a:noFill/>
            <a:miter lim="800000"/>
            <a:headEnd/>
            <a:tailEnd/>
          </a:ln>
        </p:spPr>
        <p:txBody>
          <a:bodyPr lIns="73152" tIns="36576" rIns="73152" bIns="36576">
            <a:spAutoFit/>
          </a:bodyPr>
          <a:lstStyle/>
          <a:p>
            <a:pPr algn="ctr" eaLnBrk="1" hangingPunct="1"/>
            <a:r>
              <a:rPr lang="en-US" b="1"/>
              <a:t>Visit slip – 1 copy sealed</a:t>
            </a:r>
          </a:p>
        </p:txBody>
      </p:sp>
      <p:sp>
        <p:nvSpPr>
          <p:cNvPr id="29" name="TextBox 28"/>
          <p:cNvSpPr txBox="1">
            <a:spLocks noChangeArrowheads="1"/>
          </p:cNvSpPr>
          <p:nvPr/>
        </p:nvSpPr>
        <p:spPr bwMode="auto">
          <a:xfrm>
            <a:off x="2987675" y="4144963"/>
            <a:ext cx="1157288" cy="923925"/>
          </a:xfrm>
          <a:prstGeom prst="rect">
            <a:avLst/>
          </a:prstGeom>
          <a:noFill/>
          <a:ln w="9525">
            <a:noFill/>
            <a:miter lim="800000"/>
            <a:headEnd/>
            <a:tailEnd/>
          </a:ln>
        </p:spPr>
        <p:txBody>
          <a:bodyPr lIns="73152" tIns="36576" rIns="73152" bIns="36576">
            <a:spAutoFit/>
          </a:bodyPr>
          <a:lstStyle/>
          <a:p>
            <a:pPr algn="ctr" eaLnBrk="1" hangingPunct="1"/>
            <a:r>
              <a:rPr lang="en-US" b="1"/>
              <a:t>PS -05 A – 1 copy unsealed</a:t>
            </a:r>
          </a:p>
        </p:txBody>
      </p:sp>
      <p:cxnSp>
        <p:nvCxnSpPr>
          <p:cNvPr id="31" name="Straight Arrow Connector 30"/>
          <p:cNvCxnSpPr/>
          <p:nvPr/>
        </p:nvCxnSpPr>
        <p:spPr>
          <a:xfrm>
            <a:off x="1768475" y="2378075"/>
            <a:ext cx="3473450" cy="1401763"/>
          </a:xfrm>
          <a:prstGeom prst="straightConnector1">
            <a:avLst/>
          </a:prstGeom>
          <a:ln w="57150">
            <a:solidFill>
              <a:srgbClr val="7030A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6200000" flipH="1">
            <a:off x="1677194" y="2469356"/>
            <a:ext cx="1462088" cy="1279525"/>
          </a:xfrm>
          <a:prstGeom prst="straightConnector1">
            <a:avLst/>
          </a:prstGeom>
          <a:ln w="57150">
            <a:solidFill>
              <a:srgbClr val="7030A0"/>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upRight)">
                                      <p:cBhvr>
                                        <p:cTn id="12" dur="500"/>
                                        <p:tgtEl>
                                          <p:spTgt spid="5"/>
                                        </p:tgtEl>
                                      </p:cBhvr>
                                    </p:animEffect>
                                  </p:childTnLst>
                                </p:cTn>
                              </p:par>
                            </p:childTnLst>
                          </p:cTn>
                        </p:par>
                        <p:par>
                          <p:cTn id="13" fill="hold" nodeType="afterGroup">
                            <p:stCondLst>
                              <p:cond delay="500"/>
                            </p:stCondLst>
                            <p:childTnLst>
                              <p:par>
                                <p:cTn id="14" presetID="5" presetClass="entr" presetSubtype="1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heckerboard(across)">
                                      <p:cBhvr>
                                        <p:cTn id="16" dur="500"/>
                                        <p:tgtEl>
                                          <p:spTgt spid="11"/>
                                        </p:tgtEl>
                                      </p:cBhvr>
                                    </p:animEffect>
                                  </p:childTnLst>
                                </p:cTn>
                              </p:par>
                            </p:childTnLst>
                          </p:cTn>
                        </p:par>
                        <p:par>
                          <p:cTn id="17" fill="hold" nodeType="afterGroup">
                            <p:stCondLst>
                              <p:cond delay="1000"/>
                            </p:stCondLst>
                            <p:childTnLst>
                              <p:par>
                                <p:cTn id="18" presetID="5" presetClass="entr" presetSubtype="1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checkerboard(across)">
                                      <p:cBhvr>
                                        <p:cTn id="20" dur="500"/>
                                        <p:tgtEl>
                                          <p:spTgt spid="1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3"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trips(upRight)">
                                      <p:cBhvr>
                                        <p:cTn id="25" dur="500"/>
                                        <p:tgtEl>
                                          <p:spTgt spid="6"/>
                                        </p:tgtEl>
                                      </p:cBhvr>
                                    </p:animEffect>
                                  </p:childTnLst>
                                </p:cTn>
                              </p:par>
                            </p:childTnLst>
                          </p:cTn>
                        </p:par>
                        <p:par>
                          <p:cTn id="26" fill="hold" nodeType="afterGroup">
                            <p:stCondLst>
                              <p:cond delay="500"/>
                            </p:stCondLst>
                            <p:childTnLst>
                              <p:par>
                                <p:cTn id="27" presetID="5" presetClass="entr" presetSubtype="1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checkerboard(across)">
                                      <p:cBhvr>
                                        <p:cTn id="29" dur="500"/>
                                        <p:tgtEl>
                                          <p:spTgt spid="16"/>
                                        </p:tgtEl>
                                      </p:cBhvr>
                                    </p:animEffect>
                                  </p:childTnLst>
                                </p:cTn>
                              </p:par>
                            </p:childTnLst>
                          </p:cTn>
                        </p:par>
                        <p:par>
                          <p:cTn id="30" fill="hold" nodeType="afterGroup">
                            <p:stCondLst>
                              <p:cond delay="1000"/>
                            </p:stCondLst>
                            <p:childTnLst>
                              <p:par>
                                <p:cTn id="31" presetID="5" presetClass="entr" presetSubtype="1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checkerboard(across)">
                                      <p:cBhvr>
                                        <p:cTn id="33" dur="500"/>
                                        <p:tgtEl>
                                          <p:spTgt spid="1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8" presetClass="entr" presetSubtype="3"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strips(upRight)">
                                      <p:cBhvr>
                                        <p:cTn id="38" dur="500"/>
                                        <p:tgtEl>
                                          <p:spTgt spid="19"/>
                                        </p:tgtEl>
                                      </p:cBhvr>
                                    </p:animEffect>
                                  </p:childTnLst>
                                </p:cTn>
                              </p:par>
                            </p:childTnLst>
                          </p:cTn>
                        </p:par>
                        <p:par>
                          <p:cTn id="39" fill="hold" nodeType="afterGroup">
                            <p:stCondLst>
                              <p:cond delay="500"/>
                            </p:stCondLst>
                            <p:childTnLst>
                              <p:par>
                                <p:cTn id="40" presetID="5" presetClass="entr" presetSubtype="10"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checkerboard(across)">
                                      <p:cBhvr>
                                        <p:cTn id="42" dur="500"/>
                                        <p:tgtEl>
                                          <p:spTgt spid="23"/>
                                        </p:tgtEl>
                                      </p:cBhvr>
                                    </p:animEffect>
                                  </p:childTnLst>
                                </p:cTn>
                              </p:par>
                            </p:childTnLst>
                          </p:cTn>
                        </p:par>
                        <p:par>
                          <p:cTn id="43" fill="hold" nodeType="afterGroup">
                            <p:stCondLst>
                              <p:cond delay="1000"/>
                            </p:stCondLst>
                            <p:childTnLst>
                              <p:par>
                                <p:cTn id="44" presetID="5" presetClass="entr" presetSubtype="1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checkerboard(across)">
                                      <p:cBhvr>
                                        <p:cTn id="46" dur="500"/>
                                        <p:tgtEl>
                                          <p:spTgt spid="2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8" presetClass="entr" presetSubtype="6"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strips(downRight)">
                                      <p:cBhvr>
                                        <p:cTn id="51" dur="500"/>
                                        <p:tgtEl>
                                          <p:spTgt spid="31"/>
                                        </p:tgtEl>
                                      </p:cBhvr>
                                    </p:animEffect>
                                  </p:childTnLst>
                                </p:cTn>
                              </p:par>
                            </p:childTnLst>
                          </p:cTn>
                        </p:par>
                        <p:par>
                          <p:cTn id="52" fill="hold" nodeType="afterGroup">
                            <p:stCondLst>
                              <p:cond delay="500"/>
                            </p:stCondLst>
                            <p:childTnLst>
                              <p:par>
                                <p:cTn id="53" presetID="5" presetClass="entr" presetSubtype="10"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checkerboard(across)">
                                      <p:cBhvr>
                                        <p:cTn id="55" dur="500"/>
                                        <p:tgtEl>
                                          <p:spTgt spid="24"/>
                                        </p:tgtEl>
                                      </p:cBhvr>
                                    </p:animEffect>
                                  </p:childTnLst>
                                </p:cTn>
                              </p:par>
                            </p:childTnLst>
                          </p:cTn>
                        </p:par>
                        <p:par>
                          <p:cTn id="56" fill="hold" nodeType="afterGroup">
                            <p:stCondLst>
                              <p:cond delay="1000"/>
                            </p:stCondLst>
                            <p:childTnLst>
                              <p:par>
                                <p:cTn id="57" presetID="5" presetClass="entr" presetSubtype="10"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checkerboard(across)">
                                      <p:cBhvr>
                                        <p:cTn id="59" dur="500"/>
                                        <p:tgtEl>
                                          <p:spTgt spid="2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8" presetClass="entr" presetSubtype="12" fill="hold" nodeType="click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strips(downLeft)">
                                      <p:cBhvr>
                                        <p:cTn id="64" dur="500"/>
                                        <p:tgtEl>
                                          <p:spTgt spid="34"/>
                                        </p:tgtEl>
                                      </p:cBhvr>
                                    </p:animEffect>
                                  </p:childTnLst>
                                </p:cTn>
                              </p:par>
                            </p:childTnLst>
                          </p:cTn>
                        </p:par>
                        <p:par>
                          <p:cTn id="65" fill="hold" nodeType="afterGroup">
                            <p:stCondLst>
                              <p:cond delay="500"/>
                            </p:stCondLst>
                            <p:childTnLst>
                              <p:par>
                                <p:cTn id="66" presetID="18" presetClass="entr" presetSubtype="12"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strips(downLeft)">
                                      <p:cBhvr>
                                        <p:cTn id="68" dur="500"/>
                                        <p:tgtEl>
                                          <p:spTgt spid="25"/>
                                        </p:tgtEl>
                                      </p:cBhvr>
                                    </p:animEffect>
                                  </p:childTnLst>
                                </p:cTn>
                              </p:par>
                            </p:childTnLst>
                          </p:cTn>
                        </p:par>
                        <p:par>
                          <p:cTn id="69" fill="hold" nodeType="afterGroup">
                            <p:stCondLst>
                              <p:cond delay="1000"/>
                            </p:stCondLst>
                            <p:childTnLst>
                              <p:par>
                                <p:cTn id="70" presetID="5" presetClass="entr" presetSubtype="10"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checkerboard(across)">
                                      <p:cBhvr>
                                        <p:cTn id="7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26" grpId="0"/>
      <p:bldP spid="28" grpId="0"/>
      <p:bldP spid="29"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8487" y="381000"/>
            <a:ext cx="5998464" cy="762000"/>
          </a:xfrm>
          <a:extLst/>
        </p:spPr>
        <p:txBody>
          <a:bodyPr rtlCol="0">
            <a:normAutofit fontScale="90000"/>
          </a:bodyPr>
          <a:lstStyle/>
          <a:p>
            <a:pPr defTabSz="731520" eaLnBrk="1" fontAlgn="auto" hangingPunct="1">
              <a:spcAft>
                <a:spcPts val="0"/>
              </a:spcAft>
              <a:defRPr/>
            </a:pPr>
            <a:r>
              <a:rPr lang="en-US" sz="2000" u="sng" dirty="0">
                <a:solidFill>
                  <a:srgbClr val="00B0F0"/>
                </a:solidFill>
                <a:latin typeface="Gill Sans MT" pitchFamily="34" charset="0"/>
              </a:rPr>
              <a:t>Receiving </a:t>
            </a:r>
            <a:r>
              <a:rPr lang="en-US" sz="2000" u="sng" dirty="0" smtClean="0">
                <a:solidFill>
                  <a:srgbClr val="00B0F0"/>
                </a:solidFill>
                <a:latin typeface="Gill Sans MT" pitchFamily="34" charset="0"/>
              </a:rPr>
              <a:t>Arrangements:</a:t>
            </a:r>
            <a:br>
              <a:rPr lang="en-US" sz="2000" u="sng" dirty="0" smtClean="0">
                <a:solidFill>
                  <a:srgbClr val="00B0F0"/>
                </a:solidFill>
                <a:latin typeface="Gill Sans MT" pitchFamily="34" charset="0"/>
              </a:rPr>
            </a:br>
            <a:r>
              <a:rPr lang="en-US" sz="2200" b="1" i="1" dirty="0" smtClean="0">
                <a:solidFill>
                  <a:srgbClr val="00B0F0"/>
                </a:solidFill>
                <a:effectLst>
                  <a:innerShdw blurRad="63500" dist="50800" dir="18900000">
                    <a:prstClr val="black">
                      <a:alpha val="50000"/>
                    </a:prstClr>
                  </a:innerShdw>
                </a:effectLst>
              </a:rPr>
              <a:t>Separate Special Counters for Polling Stations </a:t>
            </a:r>
            <a:r>
              <a:rPr lang="en-US" sz="2000" b="1" i="1" dirty="0" smtClean="0">
                <a:effectLst>
                  <a:innerShdw blurRad="63500" dist="50800" dir="18900000">
                    <a:prstClr val="black">
                      <a:alpha val="50000"/>
                    </a:prstClr>
                  </a:innerShdw>
                </a:effectLst>
              </a:rPr>
              <a:t/>
            </a:r>
            <a:br>
              <a:rPr lang="en-US" sz="2000" b="1" i="1" dirty="0" smtClean="0">
                <a:effectLst>
                  <a:innerShdw blurRad="63500" dist="50800" dir="18900000">
                    <a:prstClr val="black">
                      <a:alpha val="50000"/>
                    </a:prstClr>
                  </a:innerShdw>
                </a:effectLst>
              </a:rPr>
            </a:br>
            <a:r>
              <a:rPr lang="en-US" sz="1300" b="1" i="1" dirty="0" smtClean="0">
                <a:effectLst>
                  <a:innerShdw blurRad="63500" dist="50800" dir="18900000">
                    <a:prstClr val="black">
                      <a:alpha val="50000"/>
                    </a:prstClr>
                  </a:innerShdw>
                </a:effectLst>
              </a:rPr>
              <a:t>( </a:t>
            </a:r>
            <a:r>
              <a:rPr lang="en-US" sz="1300" dirty="0" smtClean="0">
                <a:effectLst>
                  <a:innerShdw blurRad="63500" dist="50800" dir="18900000">
                    <a:prstClr val="black">
                      <a:alpha val="50000"/>
                    </a:prstClr>
                  </a:innerShdw>
                </a:effectLst>
              </a:rPr>
              <a:t>a notice/hoarding indicating number and details of Polling Stations shall be put up)</a:t>
            </a:r>
            <a:r>
              <a:rPr lang="en-US" sz="2000" dirty="0" smtClean="0">
                <a:effectLst>
                  <a:innerShdw blurRad="63500" dist="50800" dir="18900000">
                    <a:prstClr val="black">
                      <a:alpha val="50000"/>
                    </a:prstClr>
                  </a:innerShdw>
                </a:effectLst>
              </a:rPr>
              <a:t/>
            </a:r>
            <a:br>
              <a:rPr lang="en-US" sz="2000" dirty="0" smtClean="0">
                <a:effectLst>
                  <a:innerShdw blurRad="63500" dist="50800" dir="18900000">
                    <a:prstClr val="black">
                      <a:alpha val="50000"/>
                    </a:prstClr>
                  </a:innerShdw>
                </a:effectLst>
              </a:rPr>
            </a:br>
            <a:r>
              <a:rPr lang="en-US" sz="2000" b="1" i="1" dirty="0" smtClean="0">
                <a:effectLst>
                  <a:innerShdw blurRad="63500" dist="50800" dir="18900000">
                    <a:prstClr val="black">
                      <a:alpha val="50000"/>
                    </a:prstClr>
                  </a:innerShdw>
                </a:effectLst>
              </a:rPr>
              <a:t/>
            </a:r>
            <a:br>
              <a:rPr lang="en-US" sz="2000" b="1" i="1" dirty="0" smtClean="0">
                <a:effectLst>
                  <a:innerShdw blurRad="63500" dist="50800" dir="18900000">
                    <a:prstClr val="black">
                      <a:alpha val="50000"/>
                    </a:prstClr>
                  </a:innerShdw>
                </a:effectLst>
              </a:rPr>
            </a:br>
            <a:endParaRPr lang="en-US" sz="2000" u="sng" dirty="0">
              <a:latin typeface="Gill Sans MT" pitchFamily="34" charset="0"/>
            </a:endParaRPr>
          </a:p>
        </p:txBody>
      </p:sp>
      <p:sp>
        <p:nvSpPr>
          <p:cNvPr id="3" name="Content Placeholder 2"/>
          <p:cNvSpPr>
            <a:spLocks noGrp="1"/>
          </p:cNvSpPr>
          <p:nvPr>
            <p:ph idx="1"/>
          </p:nvPr>
        </p:nvSpPr>
        <p:spPr>
          <a:xfrm>
            <a:off x="228600" y="1219200"/>
            <a:ext cx="7086600" cy="4114800"/>
          </a:xfrm>
          <a:extLst/>
        </p:spPr>
        <p:txBody>
          <a:bodyPr rtlCol="0">
            <a:normAutofit fontScale="92500" lnSpcReduction="10000"/>
          </a:bodyPr>
          <a:lstStyle/>
          <a:p>
            <a:pPr marL="274320" indent="-274320" defTabSz="731520" eaLnBrk="1" fontAlgn="auto" hangingPunct="1">
              <a:spcAft>
                <a:spcPts val="0"/>
              </a:spcAft>
              <a:buFont typeface="Arial" pitchFamily="34" charset="0"/>
              <a:buNone/>
              <a:defRPr/>
            </a:pPr>
            <a:r>
              <a:rPr lang="en-US" sz="1800" b="1" i="1" dirty="0">
                <a:effectLst>
                  <a:innerShdw blurRad="63500" dist="50800" dir="18900000">
                    <a:prstClr val="black">
                      <a:alpha val="50000"/>
                    </a:prstClr>
                  </a:innerShdw>
                </a:effectLst>
              </a:rPr>
              <a:t>	 	</a:t>
            </a:r>
            <a:endParaRPr lang="en-US" sz="1800" dirty="0">
              <a:effectLst>
                <a:innerShdw blurRad="63500" dist="50800" dir="18900000">
                  <a:prstClr val="black">
                    <a:alpha val="50000"/>
                  </a:prstClr>
                </a:innerShdw>
              </a:effectLst>
            </a:endParaRPr>
          </a:p>
          <a:p>
            <a:pPr marL="274320" indent="-274320" defTabSz="731520" eaLnBrk="1" fontAlgn="auto" hangingPunct="1">
              <a:spcAft>
                <a:spcPts val="0"/>
              </a:spcAft>
              <a:buFont typeface="Arial" pitchFamily="34" charset="0"/>
              <a:buNone/>
              <a:defRPr/>
            </a:pPr>
            <a:r>
              <a:rPr lang="en-US" sz="1800" dirty="0">
                <a:effectLst>
                  <a:innerShdw blurRad="63500" dist="50800" dir="18900000">
                    <a:prstClr val="black">
                      <a:alpha val="50000"/>
                    </a:prstClr>
                  </a:innerShdw>
                </a:effectLst>
              </a:rPr>
              <a:t>		About </a:t>
            </a:r>
            <a:r>
              <a:rPr lang="en-US" sz="1800" b="1" dirty="0">
                <a:effectLst>
                  <a:innerShdw blurRad="63500" dist="50800" dir="18900000">
                    <a:prstClr val="black">
                      <a:alpha val="50000"/>
                    </a:prstClr>
                  </a:innerShdw>
                </a:effectLst>
              </a:rPr>
              <a:t>W</a:t>
            </a:r>
            <a:r>
              <a:rPr lang="en-US" sz="1800" dirty="0">
                <a:effectLst>
                  <a:innerShdw blurRad="63500" dist="50800" dir="18900000">
                    <a:prstClr val="black">
                      <a:alpha val="50000"/>
                    </a:prstClr>
                  </a:innerShdw>
                </a:effectLst>
              </a:rPr>
              <a:t>hich Complaints had been received;</a:t>
            </a:r>
          </a:p>
          <a:p>
            <a:pPr marL="274320" indent="-274320" defTabSz="731520" eaLnBrk="1" fontAlgn="auto" hangingPunct="1">
              <a:spcAft>
                <a:spcPts val="0"/>
              </a:spcAft>
              <a:buFont typeface="Arial" pitchFamily="34" charset="0"/>
              <a:buNone/>
              <a:defRPr/>
            </a:pPr>
            <a:endParaRPr lang="en-US" sz="1800" dirty="0">
              <a:effectLst>
                <a:innerShdw blurRad="63500" dist="50800" dir="18900000">
                  <a:prstClr val="black">
                    <a:alpha val="50000"/>
                  </a:prstClr>
                </a:innerShdw>
              </a:effectLst>
            </a:endParaRPr>
          </a:p>
          <a:p>
            <a:pPr marL="274320" indent="-274320" defTabSz="731520" eaLnBrk="1" fontAlgn="auto" hangingPunct="1">
              <a:spcAft>
                <a:spcPts val="0"/>
              </a:spcAft>
              <a:buFont typeface="Arial" pitchFamily="34" charset="0"/>
              <a:buNone/>
              <a:defRPr/>
            </a:pPr>
            <a:r>
              <a:rPr lang="en-US" sz="1800" dirty="0">
                <a:effectLst>
                  <a:innerShdw blurRad="63500" dist="50800" dir="18900000">
                    <a:prstClr val="black">
                      <a:alpha val="50000"/>
                    </a:prstClr>
                  </a:innerShdw>
                </a:effectLst>
              </a:rPr>
              <a:t>		In </a:t>
            </a:r>
            <a:r>
              <a:rPr lang="en-US" sz="1800" b="1" dirty="0">
                <a:effectLst>
                  <a:innerShdw blurRad="63500" dist="50800" dir="18900000">
                    <a:prstClr val="black">
                      <a:alpha val="50000"/>
                    </a:prstClr>
                  </a:innerShdw>
                </a:effectLst>
              </a:rPr>
              <a:t>W</a:t>
            </a:r>
            <a:r>
              <a:rPr lang="en-US" sz="1800" dirty="0">
                <a:effectLst>
                  <a:innerShdw blurRad="63500" dist="50800" dir="18900000">
                    <a:prstClr val="black">
                      <a:alpha val="50000"/>
                    </a:prstClr>
                  </a:innerShdw>
                </a:effectLst>
              </a:rPr>
              <a:t>hich significant incidents such as violent incidents, break 	down of EVMs reported;</a:t>
            </a:r>
          </a:p>
          <a:p>
            <a:pPr marL="274320" indent="-274320" defTabSz="731520" eaLnBrk="1" fontAlgn="auto" hangingPunct="1">
              <a:spcAft>
                <a:spcPts val="0"/>
              </a:spcAft>
              <a:buFont typeface="Arial" pitchFamily="34" charset="0"/>
              <a:buNone/>
              <a:defRPr/>
            </a:pPr>
            <a:endParaRPr lang="en-US" sz="1800" dirty="0">
              <a:effectLst>
                <a:innerShdw blurRad="63500" dist="50800" dir="18900000">
                  <a:prstClr val="black">
                    <a:alpha val="50000"/>
                  </a:prstClr>
                </a:innerShdw>
              </a:effectLst>
            </a:endParaRPr>
          </a:p>
          <a:p>
            <a:pPr marL="274320" indent="-274320" defTabSz="731520" eaLnBrk="1" fontAlgn="auto" hangingPunct="1">
              <a:spcAft>
                <a:spcPts val="0"/>
              </a:spcAft>
              <a:buFont typeface="Arial" pitchFamily="34" charset="0"/>
              <a:buNone/>
              <a:defRPr/>
            </a:pPr>
            <a:r>
              <a:rPr lang="en-US" sz="1800" dirty="0">
                <a:effectLst>
                  <a:innerShdw blurRad="63500" dist="50800" dir="18900000">
                    <a:prstClr val="black">
                      <a:alpha val="50000"/>
                    </a:prstClr>
                  </a:innerShdw>
                </a:effectLst>
              </a:rPr>
              <a:t>		In </a:t>
            </a:r>
            <a:r>
              <a:rPr lang="en-US" sz="1800" b="1" dirty="0">
                <a:effectLst>
                  <a:innerShdw blurRad="63500" dist="50800" dir="18900000">
                    <a:prstClr val="black">
                      <a:alpha val="50000"/>
                    </a:prstClr>
                  </a:innerShdw>
                </a:effectLst>
              </a:rPr>
              <a:t>W</a:t>
            </a:r>
            <a:r>
              <a:rPr lang="en-US" sz="1800" dirty="0">
                <a:effectLst>
                  <a:innerShdw blurRad="63500" dist="50800" dir="18900000">
                    <a:prstClr val="black">
                      <a:alpha val="50000"/>
                    </a:prstClr>
                  </a:innerShdw>
                </a:effectLst>
              </a:rPr>
              <a:t>hich replacement of </a:t>
            </a:r>
            <a:r>
              <a:rPr lang="en-US" sz="1800" dirty="0" smtClean="0">
                <a:effectLst>
                  <a:innerShdw blurRad="63500" dist="50800" dir="18900000">
                    <a:prstClr val="black">
                      <a:alpha val="50000"/>
                    </a:prstClr>
                  </a:innerShdw>
                </a:effectLst>
              </a:rPr>
              <a:t>EVM-VVPATs </a:t>
            </a:r>
            <a:r>
              <a:rPr lang="en-US" sz="1800" dirty="0">
                <a:effectLst>
                  <a:innerShdw blurRad="63500" dist="50800" dir="18900000">
                    <a:prstClr val="black">
                      <a:alpha val="50000"/>
                    </a:prstClr>
                  </a:innerShdw>
                </a:effectLst>
              </a:rPr>
              <a:t>taken place;</a:t>
            </a:r>
          </a:p>
          <a:p>
            <a:pPr marL="274320" indent="-274320" defTabSz="731520" eaLnBrk="1" fontAlgn="auto" hangingPunct="1">
              <a:spcAft>
                <a:spcPts val="0"/>
              </a:spcAft>
              <a:buFont typeface="Arial" pitchFamily="34" charset="0"/>
              <a:buNone/>
              <a:defRPr/>
            </a:pPr>
            <a:endParaRPr lang="en-US" sz="1800" dirty="0">
              <a:effectLst>
                <a:innerShdw blurRad="63500" dist="50800" dir="18900000">
                  <a:prstClr val="black">
                    <a:alpha val="50000"/>
                  </a:prstClr>
                </a:innerShdw>
              </a:effectLst>
            </a:endParaRPr>
          </a:p>
          <a:p>
            <a:pPr marL="274320" indent="-274320" defTabSz="731520" eaLnBrk="1" fontAlgn="auto" hangingPunct="1">
              <a:spcAft>
                <a:spcPts val="0"/>
              </a:spcAft>
              <a:buFont typeface="Arial" pitchFamily="34" charset="0"/>
              <a:buNone/>
              <a:defRPr/>
            </a:pPr>
            <a:r>
              <a:rPr lang="en-US" sz="1800" dirty="0">
                <a:effectLst>
                  <a:innerShdw blurRad="63500" dist="50800" dir="18900000">
                    <a:prstClr val="black">
                      <a:alpha val="50000"/>
                    </a:prstClr>
                  </a:innerShdw>
                </a:effectLst>
              </a:rPr>
              <a:t>	</a:t>
            </a:r>
            <a:r>
              <a:rPr lang="en-US" sz="1800" dirty="0" smtClean="0">
                <a:solidFill>
                  <a:srgbClr val="00B0F0"/>
                </a:solidFill>
                <a:effectLst>
                  <a:innerShdw blurRad="63500" dist="50800" dir="18900000">
                    <a:prstClr val="black">
                      <a:alpha val="50000"/>
                    </a:prstClr>
                  </a:innerShdw>
                </a:effectLst>
              </a:rPr>
              <a:t>RO will maintain a separate Register to identify such Polling Stations</a:t>
            </a:r>
            <a:r>
              <a:rPr lang="en-US" sz="1800" dirty="0">
                <a:solidFill>
                  <a:srgbClr val="00B0F0"/>
                </a:solidFill>
                <a:effectLst>
                  <a:innerShdw blurRad="63500" dist="50800" dir="18900000">
                    <a:prstClr val="black">
                      <a:alpha val="50000"/>
                    </a:prstClr>
                  </a:innerShdw>
                </a:effectLst>
              </a:rPr>
              <a:t>	</a:t>
            </a:r>
            <a:endParaRPr lang="en-US" sz="1800" dirty="0" smtClean="0">
              <a:solidFill>
                <a:srgbClr val="00B0F0"/>
              </a:solidFill>
              <a:effectLst>
                <a:innerShdw blurRad="63500" dist="50800" dir="18900000">
                  <a:prstClr val="black">
                    <a:alpha val="50000"/>
                  </a:prstClr>
                </a:innerShdw>
              </a:effectLst>
            </a:endParaRPr>
          </a:p>
          <a:p>
            <a:pPr marL="274320" indent="-274320" defTabSz="731520" eaLnBrk="1" fontAlgn="auto" hangingPunct="1">
              <a:spcAft>
                <a:spcPts val="0"/>
              </a:spcAft>
              <a:buFont typeface="Arial" pitchFamily="34" charset="0"/>
              <a:buNone/>
              <a:defRPr/>
            </a:pPr>
            <a:endParaRPr lang="en-US" sz="1800" dirty="0">
              <a:effectLst>
                <a:innerShdw blurRad="63500" dist="50800" dir="18900000">
                  <a:prstClr val="black">
                    <a:alpha val="50000"/>
                  </a:prstClr>
                </a:innerShdw>
              </a:effectLst>
            </a:endParaRPr>
          </a:p>
          <a:p>
            <a:pPr marL="274320" indent="-274320" defTabSz="731520" eaLnBrk="1" fontAlgn="auto" hangingPunct="1">
              <a:spcAft>
                <a:spcPts val="0"/>
              </a:spcAft>
              <a:buFont typeface="Arial" pitchFamily="34" charset="0"/>
              <a:buNone/>
              <a:defRPr/>
            </a:pPr>
            <a:r>
              <a:rPr lang="en-US" sz="1800" b="1" dirty="0">
                <a:solidFill>
                  <a:srgbClr val="FF0000"/>
                </a:solidFill>
                <a:effectLst>
                  <a:innerShdw blurRad="63500" dist="50800" dir="18900000">
                    <a:prstClr val="black">
                      <a:alpha val="50000"/>
                    </a:prstClr>
                  </a:innerShdw>
                </a:effectLst>
              </a:rPr>
              <a:t>	</a:t>
            </a:r>
            <a:r>
              <a:rPr lang="en-US" sz="1800" b="1" i="1" dirty="0">
                <a:solidFill>
                  <a:srgbClr val="00B0F0"/>
                </a:solidFill>
              </a:rPr>
              <a:t>Pr Os of these Polling Stations can be relieved only after obtaining the EVMs and document after proper verification and discussion with RO and the Observer.</a:t>
            </a:r>
          </a:p>
          <a:p>
            <a:pPr marL="274320" indent="-274320" defTabSz="731520" eaLnBrk="1" fontAlgn="auto" hangingPunct="1">
              <a:spcAft>
                <a:spcPts val="0"/>
              </a:spcAft>
              <a:buFont typeface="Arial" pitchFamily="34" charset="0"/>
              <a:buNone/>
              <a:defRPr/>
            </a:pPr>
            <a:r>
              <a:rPr lang="en-US" sz="1800" b="1" dirty="0">
                <a:solidFill>
                  <a:srgbClr val="00B0F0"/>
                </a:solidFill>
                <a:effectLst>
                  <a:innerShdw blurRad="63500" dist="50800" dir="18900000">
                    <a:prstClr val="black">
                      <a:alpha val="50000"/>
                    </a:prstClr>
                  </a:innerShdw>
                </a:effectLst>
              </a:rPr>
              <a:t>		             </a:t>
            </a:r>
            <a:r>
              <a:rPr lang="en-US" sz="1600" b="1" dirty="0">
                <a:solidFill>
                  <a:srgbClr val="00B0F0"/>
                </a:solidFill>
                <a:effectLst>
                  <a:innerShdw blurRad="63500" dist="50800" dir="18900000">
                    <a:prstClr val="black">
                      <a:alpha val="50000"/>
                    </a:prstClr>
                  </a:innerShdw>
                </a:effectLst>
              </a:rPr>
              <a:t>		</a:t>
            </a:r>
            <a:endParaRPr lang="en-US" sz="1400" b="1" dirty="0">
              <a:solidFill>
                <a:srgbClr val="00B0F0"/>
              </a:solidFill>
              <a:effectLst>
                <a:innerShdw blurRad="63500" dist="50800" dir="18900000">
                  <a:prstClr val="black">
                    <a:alpha val="50000"/>
                  </a:prstClr>
                </a:innerShdw>
              </a:effectLst>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37744" y="381000"/>
            <a:ext cx="4958255" cy="677108"/>
          </a:xfrm>
          <a:prstGeom prst="rect">
            <a:avLst/>
          </a:prstGeom>
          <a:noFill/>
        </p:spPr>
        <p:txBody>
          <a:bodyPr wrap="square" rtlCol="0">
            <a:spAutoFit/>
          </a:bodyPr>
          <a:lstStyle/>
          <a:p>
            <a:pPr algn="ctr"/>
            <a:r>
              <a:rPr lang="en-US" sz="2400" dirty="0" smtClean="0">
                <a:solidFill>
                  <a:srgbClr val="FF0000"/>
                </a:solidFill>
              </a:rPr>
              <a:t>Storage of EVM-VVPAT after Poll </a:t>
            </a:r>
          </a:p>
          <a:p>
            <a:pPr algn="ctr"/>
            <a:r>
              <a:rPr lang="en-US" sz="1400" dirty="0" smtClean="0"/>
              <a:t>[No. </a:t>
            </a:r>
            <a:r>
              <a:rPr lang="en-IN" sz="1400" dirty="0" smtClean="0"/>
              <a:t>51/8/VVPAT/2017-EMS Dt. 02.11.2017]</a:t>
            </a:r>
            <a:endParaRPr lang="en-US" sz="1400" dirty="0"/>
          </a:p>
        </p:txBody>
      </p:sp>
      <p:sp>
        <p:nvSpPr>
          <p:cNvPr id="4" name="TextBox 3"/>
          <p:cNvSpPr txBox="1"/>
          <p:nvPr/>
        </p:nvSpPr>
        <p:spPr>
          <a:xfrm>
            <a:off x="762000" y="1295400"/>
            <a:ext cx="5562600" cy="2308324"/>
          </a:xfrm>
          <a:prstGeom prst="rect">
            <a:avLst/>
          </a:prstGeom>
          <a:noFill/>
        </p:spPr>
        <p:txBody>
          <a:bodyPr wrap="square" rtlCol="0">
            <a:spAutoFit/>
          </a:bodyPr>
          <a:lstStyle/>
          <a:p>
            <a:pPr marL="285750" indent="-285750" algn="just">
              <a:buFont typeface="Arial" panose="020B0604020202020204" pitchFamily="34" charset="0"/>
              <a:buChar char="•"/>
            </a:pPr>
            <a:r>
              <a:rPr lang="en-US" sz="2400" dirty="0" smtClean="0"/>
              <a:t>Complete set of BU, CU and VVPAT of a particular polling station shall be kept in the same strong room.</a:t>
            </a:r>
          </a:p>
          <a:p>
            <a:pPr algn="just"/>
            <a:endParaRPr lang="en-US" sz="2400" dirty="0" smtClean="0"/>
          </a:p>
          <a:p>
            <a:pPr marL="285750" indent="-285750" algn="just">
              <a:buFont typeface="Arial" panose="020B0604020202020204" pitchFamily="34" charset="0"/>
              <a:buChar char="•"/>
            </a:pPr>
            <a:r>
              <a:rPr lang="en-US" sz="2400" dirty="0"/>
              <a:t> </a:t>
            </a:r>
            <a:r>
              <a:rPr lang="en-US" sz="2400" dirty="0" smtClean="0"/>
              <a:t>Unused VVPAT and EVMs shall be stored in separate strong room.</a:t>
            </a:r>
            <a:endParaRPr lang="en-US" sz="2400" dirty="0"/>
          </a:p>
        </p:txBody>
      </p:sp>
    </p:spTree>
    <p:extLst>
      <p:ext uri="{BB962C8B-B14F-4D97-AF65-F5344CB8AC3E}">
        <p14:creationId xmlns:p14="http://schemas.microsoft.com/office/powerpoint/2010/main" val="200758755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triped Right Arrow 2"/>
          <p:cNvSpPr/>
          <p:nvPr/>
        </p:nvSpPr>
        <p:spPr>
          <a:xfrm>
            <a:off x="426720" y="182880"/>
            <a:ext cx="6705600" cy="4998720"/>
          </a:xfrm>
          <a:prstGeom prst="stripedRightArrow">
            <a:avLst>
              <a:gd name="adj1" fmla="val 50000"/>
              <a:gd name="adj2" fmla="val 50269"/>
            </a:avLst>
          </a:prstGeom>
          <a:solidFill>
            <a:srgbClr val="00B050"/>
          </a:solidFill>
        </p:spPr>
        <p:style>
          <a:lnRef idx="0">
            <a:schemeClr val="accent4"/>
          </a:lnRef>
          <a:fillRef idx="3">
            <a:schemeClr val="accent4"/>
          </a:fillRef>
          <a:effectRef idx="3">
            <a:schemeClr val="accent4"/>
          </a:effectRef>
          <a:fontRef idx="minor">
            <a:schemeClr val="lt1"/>
          </a:fontRef>
        </p:style>
        <p:txBody>
          <a:bodyPr lIns="73152" tIns="36576" rIns="73152" bIns="36576" anchor="ctr"/>
          <a:lstStyle/>
          <a:p>
            <a:pPr algn="ctr" eaLnBrk="1" hangingPunct="1">
              <a:defRPr/>
            </a:pPr>
            <a:endParaRPr lang="en-US"/>
          </a:p>
        </p:txBody>
      </p:sp>
      <p:sp>
        <p:nvSpPr>
          <p:cNvPr id="4" name="TextBox 3"/>
          <p:cNvSpPr txBox="1">
            <a:spLocks noChangeArrowheads="1"/>
          </p:cNvSpPr>
          <p:nvPr/>
        </p:nvSpPr>
        <p:spPr bwMode="auto">
          <a:xfrm>
            <a:off x="1646238" y="1524000"/>
            <a:ext cx="4022725" cy="2413000"/>
          </a:xfrm>
          <a:prstGeom prst="rect">
            <a:avLst/>
          </a:prstGeom>
          <a:noFill/>
          <a:ln w="9525">
            <a:noFill/>
            <a:miter lim="800000"/>
            <a:headEnd/>
            <a:tailEnd/>
          </a:ln>
        </p:spPr>
        <p:txBody>
          <a:bodyPr lIns="73152" tIns="36576" rIns="73152" bIns="36576">
            <a:spAutoFit/>
          </a:bodyPr>
          <a:lstStyle/>
          <a:p>
            <a:pPr eaLnBrk="1" hangingPunct="1">
              <a:buFont typeface="Arial" pitchFamily="34" charset="0"/>
              <a:buChar char="•"/>
            </a:pPr>
            <a:r>
              <a:rPr lang="en-US" sz="1900" b="1" dirty="0">
                <a:solidFill>
                  <a:schemeClr val="bg1"/>
                </a:solidFill>
              </a:rPr>
              <a:t>One copy sealed 17C  and Declaration of Presiding Officer to be sent to the strong room tied with the CU of EVM .</a:t>
            </a:r>
          </a:p>
          <a:p>
            <a:pPr eaLnBrk="1" hangingPunct="1">
              <a:buFont typeface="Arial" pitchFamily="34" charset="0"/>
              <a:buChar char="•"/>
            </a:pPr>
            <a:endParaRPr lang="en-US" sz="1900" b="1" dirty="0">
              <a:solidFill>
                <a:schemeClr val="bg1"/>
              </a:solidFill>
            </a:endParaRPr>
          </a:p>
          <a:p>
            <a:pPr eaLnBrk="1" hangingPunct="1">
              <a:buFont typeface="Arial" pitchFamily="34" charset="0"/>
              <a:buChar char="•"/>
            </a:pPr>
            <a:r>
              <a:rPr lang="en-US" sz="1900" b="1" dirty="0">
                <a:solidFill>
                  <a:schemeClr val="bg1"/>
                </a:solidFill>
              </a:rPr>
              <a:t>Send </a:t>
            </a:r>
            <a:r>
              <a:rPr lang="en-US" sz="1900" b="1" dirty="0" smtClean="0">
                <a:solidFill>
                  <a:schemeClr val="bg1"/>
                </a:solidFill>
              </a:rPr>
              <a:t>BU, </a:t>
            </a:r>
            <a:r>
              <a:rPr lang="en-US" sz="1900" b="1" dirty="0">
                <a:solidFill>
                  <a:schemeClr val="bg1"/>
                </a:solidFill>
              </a:rPr>
              <a:t>CU </a:t>
            </a:r>
            <a:r>
              <a:rPr lang="en-US" sz="1900" b="1" dirty="0" smtClean="0">
                <a:solidFill>
                  <a:schemeClr val="bg1"/>
                </a:solidFill>
              </a:rPr>
              <a:t>&amp; VVPAT to </a:t>
            </a:r>
            <a:r>
              <a:rPr lang="en-US" sz="1900" b="1" dirty="0">
                <a:solidFill>
                  <a:schemeClr val="bg1"/>
                </a:solidFill>
              </a:rPr>
              <a:t>the strong room along with the Transit slip register</a:t>
            </a:r>
          </a:p>
        </p:txBody>
      </p:sp>
      <p:sp>
        <p:nvSpPr>
          <p:cNvPr id="86022" name="TextBox 5"/>
          <p:cNvSpPr txBox="1">
            <a:spLocks noChangeArrowheads="1"/>
          </p:cNvSpPr>
          <p:nvPr/>
        </p:nvSpPr>
        <p:spPr bwMode="auto">
          <a:xfrm>
            <a:off x="533400" y="609600"/>
            <a:ext cx="3733800" cy="376238"/>
          </a:xfrm>
          <a:prstGeom prst="rect">
            <a:avLst/>
          </a:prstGeom>
          <a:noFill/>
          <a:ln w="9525">
            <a:noFill/>
            <a:miter lim="800000"/>
            <a:headEnd/>
            <a:tailEnd/>
          </a:ln>
        </p:spPr>
        <p:txBody>
          <a:bodyPr>
            <a:spAutoFit/>
          </a:bodyPr>
          <a:lstStyle/>
          <a:p>
            <a:pPr algn="ctr" eaLnBrk="1" hangingPunct="1"/>
            <a:r>
              <a:rPr lang="en-US" u="sng">
                <a:latin typeface="Gill Sans MT" pitchFamily="34" charset="0"/>
              </a:rPr>
              <a:t>Receiving Arrangements</a:t>
            </a:r>
            <a:endParaRPr lang="en-US"/>
          </a:p>
        </p:txBody>
      </p:sp>
      <p:sp>
        <p:nvSpPr>
          <p:cNvPr id="2" name="Rectangle 1"/>
          <p:cNvSpPr/>
          <p:nvPr/>
        </p:nvSpPr>
        <p:spPr>
          <a:xfrm>
            <a:off x="571500" y="4123911"/>
            <a:ext cx="3657600" cy="923330"/>
          </a:xfrm>
          <a:prstGeom prst="rect">
            <a:avLst/>
          </a:prstGeom>
        </p:spPr>
        <p:txBody>
          <a:bodyPr>
            <a:spAutoFit/>
          </a:bodyPr>
          <a:lstStyle/>
          <a:p>
            <a:pPr algn="just" eaLnBrk="1" fontAlgn="auto" hangingPunct="1">
              <a:spcAft>
                <a:spcPts val="0"/>
              </a:spcAft>
              <a:defRPr/>
            </a:pPr>
            <a:r>
              <a:rPr lang="en-US" b="1" dirty="0">
                <a:solidFill>
                  <a:srgbClr val="C00000"/>
                </a:solidFill>
              </a:rPr>
              <a:t>Complete set of Polled CU-BU-VVPAT of a Polling station to be kept at the same strong room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upRight)">
                                      <p:cBhvr>
                                        <p:cTn id="7" dur="1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mph" presetSubtype="0" nodeType="clickEffect">
                                  <p:stCondLst>
                                    <p:cond delay="0"/>
                                  </p:stCondLst>
                                  <p:childTnLst>
                                    <p:set>
                                      <p:cBhvr override="childStyle">
                                        <p:cTn id="19" dur="indefinite"/>
                                        <p:tgtEl>
                                          <p:spTgt spid="4">
                                            <p:txEl>
                                              <p:pRg st="0" end="0"/>
                                            </p:txEl>
                                          </p:spTgt>
                                        </p:tgtEl>
                                        <p:attrNameLst>
                                          <p:attrName>style.fontFamily</p:attrName>
                                        </p:attrNameLst>
                                      </p:cBhvr>
                                      <p:to>
                                        <p:strVal val="Times New Roman"/>
                                      </p:to>
                                    </p:set>
                                  </p:childTnLst>
                                </p:cTn>
                              </p:par>
                              <p:par>
                                <p:cTn id="20" presetID="2" presetClass="emph" presetSubtype="0" nodeType="withEffect">
                                  <p:stCondLst>
                                    <p:cond delay="0"/>
                                  </p:stCondLst>
                                  <p:childTnLst>
                                    <p:set>
                                      <p:cBhvr override="childStyle">
                                        <p:cTn id="21" dur="indefinite"/>
                                        <p:tgtEl>
                                          <p:spTgt spid="4">
                                            <p:txEl>
                                              <p:pRg st="2" end="2"/>
                                            </p:txEl>
                                          </p:spTgt>
                                        </p:tgtEl>
                                        <p:attrNameLst>
                                          <p:attrName>style.fontFamily</p:attrName>
                                        </p:attrNameLst>
                                      </p:cBhvr>
                                      <p:to>
                                        <p:strVal val="Times New Roma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4992"/>
            <a:ext cx="6624805" cy="4876800"/>
          </a:xfrm>
        </p:spPr>
        <p:txBody>
          <a:bodyPr>
            <a:normAutofit/>
          </a:bodyPr>
          <a:lstStyle/>
          <a:p>
            <a:pPr algn="just">
              <a:buNone/>
            </a:pPr>
            <a:r>
              <a:rPr lang="en-US" sz="1800" b="1" dirty="0" smtClean="0">
                <a:solidFill>
                  <a:srgbClr val="0070C0"/>
                </a:solidFill>
              </a:rPr>
              <a:t>Voting  </a:t>
            </a:r>
            <a:r>
              <a:rPr lang="en-US" sz="1800" b="1" dirty="0">
                <a:solidFill>
                  <a:srgbClr val="0070C0"/>
                </a:solidFill>
              </a:rPr>
              <a:t>by Blind and infirm Voters-instructions  </a:t>
            </a:r>
            <a:r>
              <a:rPr lang="en-US" sz="1600" dirty="0" smtClean="0"/>
              <a:t>(</a:t>
            </a:r>
            <a:r>
              <a:rPr lang="en-US" sz="1600" b="1" i="1" dirty="0" smtClean="0">
                <a:solidFill>
                  <a:srgbClr val="7030A0"/>
                </a:solidFill>
              </a:rPr>
              <a:t>ECI instruction </a:t>
            </a:r>
            <a:r>
              <a:rPr lang="en-IN" sz="1600" b="1" i="1" dirty="0" smtClean="0">
                <a:solidFill>
                  <a:srgbClr val="7030A0"/>
                </a:solidFill>
              </a:rPr>
              <a:t>No</a:t>
            </a:r>
            <a:r>
              <a:rPr lang="en-IN" sz="1600" b="1" i="1" dirty="0">
                <a:solidFill>
                  <a:srgbClr val="7030A0"/>
                </a:solidFill>
              </a:rPr>
              <a:t>. </a:t>
            </a:r>
            <a:r>
              <a:rPr lang="en-US" sz="1600" b="1" i="1" dirty="0">
                <a:solidFill>
                  <a:srgbClr val="7030A0"/>
                </a:solidFill>
              </a:rPr>
              <a:t>4/MISC/ECI/LET/FUNC/JUD/SDR</a:t>
            </a:r>
            <a:r>
              <a:rPr lang="en-IN" sz="1600" b="1" i="1" dirty="0" smtClean="0">
                <a:solidFill>
                  <a:srgbClr val="7030A0"/>
                </a:solidFill>
              </a:rPr>
              <a:t>  Dated</a:t>
            </a:r>
            <a:r>
              <a:rPr lang="en-IN" sz="1600" b="1" i="1" dirty="0">
                <a:solidFill>
                  <a:srgbClr val="7030A0"/>
                </a:solidFill>
              </a:rPr>
              <a:t>: </a:t>
            </a:r>
            <a:r>
              <a:rPr lang="en-IN" sz="1600" b="1" i="1" dirty="0" smtClean="0">
                <a:solidFill>
                  <a:srgbClr val="7030A0"/>
                </a:solidFill>
              </a:rPr>
              <a:t>23</a:t>
            </a:r>
            <a:r>
              <a:rPr lang="en-IN" sz="1600" b="1" i="1" baseline="30000" dirty="0" smtClean="0">
                <a:solidFill>
                  <a:srgbClr val="7030A0"/>
                </a:solidFill>
              </a:rPr>
              <a:t>rd</a:t>
            </a:r>
            <a:r>
              <a:rPr lang="en-IN" sz="1600" b="1" i="1" dirty="0" smtClean="0">
                <a:solidFill>
                  <a:srgbClr val="7030A0"/>
                </a:solidFill>
              </a:rPr>
              <a:t>  October</a:t>
            </a:r>
            <a:r>
              <a:rPr lang="en-IN" sz="1600" b="1" i="1" dirty="0">
                <a:solidFill>
                  <a:srgbClr val="7030A0"/>
                </a:solidFill>
              </a:rPr>
              <a:t>, </a:t>
            </a:r>
            <a:r>
              <a:rPr lang="en-IN" sz="1600" b="1" i="1" dirty="0" smtClean="0">
                <a:solidFill>
                  <a:srgbClr val="7030A0"/>
                </a:solidFill>
              </a:rPr>
              <a:t>2017</a:t>
            </a:r>
            <a:r>
              <a:rPr lang="en-US" sz="1600" dirty="0" smtClean="0"/>
              <a:t>)</a:t>
            </a:r>
          </a:p>
          <a:p>
            <a:pPr algn="just">
              <a:buNone/>
            </a:pPr>
            <a:endParaRPr lang="en-US" sz="1600" dirty="0" smtClean="0"/>
          </a:p>
          <a:p>
            <a:pPr algn="just"/>
            <a:r>
              <a:rPr lang="en-US" sz="1800" dirty="0" smtClean="0"/>
              <a:t>While   </a:t>
            </a:r>
            <a:r>
              <a:rPr lang="en-US" sz="1800" b="1" dirty="0">
                <a:solidFill>
                  <a:srgbClr val="0000FF"/>
                </a:solidFill>
              </a:rPr>
              <a:t>Scrutinizing</a:t>
            </a:r>
            <a:r>
              <a:rPr lang="en-US" sz="1800" dirty="0"/>
              <a:t>   of  various   documents   such  as  the  </a:t>
            </a:r>
            <a:r>
              <a:rPr lang="en-US" sz="1800" b="1" dirty="0" smtClean="0">
                <a:solidFill>
                  <a:srgbClr val="FF0000"/>
                </a:solidFill>
              </a:rPr>
              <a:t>Form 17A</a:t>
            </a:r>
            <a:r>
              <a:rPr lang="en-US" sz="1800" dirty="0"/>
              <a:t>,   </a:t>
            </a:r>
            <a:r>
              <a:rPr lang="en-US" sz="1800" b="1" dirty="0">
                <a:solidFill>
                  <a:srgbClr val="FF0000"/>
                </a:solidFill>
              </a:rPr>
              <a:t>Presiding  </a:t>
            </a:r>
            <a:r>
              <a:rPr lang="en-US" sz="1800" b="1" dirty="0" smtClean="0">
                <a:solidFill>
                  <a:srgbClr val="FF0000"/>
                </a:solidFill>
              </a:rPr>
              <a:t>Officers </a:t>
            </a:r>
            <a:r>
              <a:rPr lang="en-US" sz="1800" b="1" dirty="0">
                <a:solidFill>
                  <a:srgbClr val="FF0000"/>
                </a:solidFill>
              </a:rPr>
              <a:t>Diaries  </a:t>
            </a:r>
            <a:r>
              <a:rPr lang="en-US" sz="1800" dirty="0" smtClean="0"/>
              <a:t>etc., </a:t>
            </a:r>
            <a:r>
              <a:rPr lang="en-US" sz="1800" dirty="0"/>
              <a:t>by the </a:t>
            </a:r>
            <a:r>
              <a:rPr lang="en-US" sz="1800" b="1" dirty="0">
                <a:solidFill>
                  <a:srgbClr val="0000FF"/>
                </a:solidFill>
              </a:rPr>
              <a:t>Observer  and Returning  Officer </a:t>
            </a:r>
            <a:r>
              <a:rPr lang="en-US" sz="1800" dirty="0"/>
              <a:t> on the day following  the day of poll, </a:t>
            </a:r>
            <a:r>
              <a:rPr lang="en-US" sz="1800" b="1" dirty="0" smtClean="0">
                <a:solidFill>
                  <a:srgbClr val="FF0000"/>
                </a:solidFill>
              </a:rPr>
              <a:t>Form 14 A </a:t>
            </a:r>
            <a:r>
              <a:rPr lang="en-US" sz="1800" b="1" dirty="0">
                <a:solidFill>
                  <a:srgbClr val="0432FF"/>
                </a:solidFill>
              </a:rPr>
              <a:t>shall also be scrutinized  </a:t>
            </a:r>
            <a:r>
              <a:rPr lang="en-US" sz="1800" dirty="0"/>
              <a:t>to see whether  there are unusually  larger  no. of cases of  companions   accompanying   the  electors   in  recording   votes  in  any  Polling   Station, which  may create  suspicion  about the fairness  of poll.</a:t>
            </a:r>
          </a:p>
        </p:txBody>
      </p:sp>
    </p:spTree>
    <p:extLst>
      <p:ext uri="{BB962C8B-B14F-4D97-AF65-F5344CB8AC3E}">
        <p14:creationId xmlns:p14="http://schemas.microsoft.com/office/powerpoint/2010/main" val="366236365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55520"/>
            <a:ext cx="1524000" cy="418576"/>
          </a:xfrm>
          <a:prstGeom prst="rect">
            <a:avLst/>
          </a:prstGeom>
        </p:spPr>
        <p:style>
          <a:lnRef idx="0">
            <a:schemeClr val="dk1"/>
          </a:lnRef>
          <a:fillRef idx="3">
            <a:schemeClr val="dk1"/>
          </a:fillRef>
          <a:effectRef idx="3">
            <a:schemeClr val="dk1"/>
          </a:effectRef>
          <a:fontRef idx="minor">
            <a:schemeClr val="lt1"/>
          </a:fontRef>
        </p:style>
        <p:txBody>
          <a:bodyPr lIns="73152" tIns="36576" rIns="73152" bIns="36576">
            <a:spAutoFit/>
          </a:bodyPr>
          <a:lstStyle/>
          <a:p>
            <a:pPr algn="ctr" eaLnBrk="1" hangingPunct="1">
              <a:defRPr/>
            </a:pPr>
            <a:r>
              <a:rPr lang="en-US" sz="2200" dirty="0"/>
              <a:t>Remember </a:t>
            </a:r>
          </a:p>
        </p:txBody>
      </p:sp>
      <p:cxnSp>
        <p:nvCxnSpPr>
          <p:cNvPr id="4" name="Straight Arrow Connector 3"/>
          <p:cNvCxnSpPr/>
          <p:nvPr/>
        </p:nvCxnSpPr>
        <p:spPr>
          <a:xfrm flipV="1">
            <a:off x="1828800" y="669925"/>
            <a:ext cx="2073275" cy="1768475"/>
          </a:xfrm>
          <a:prstGeom prst="straightConnector1">
            <a:avLst/>
          </a:prstGeom>
          <a:ln>
            <a:prstDash val="sysDot"/>
            <a:tailEnd type="arrow"/>
          </a:ln>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3810000" y="244475"/>
            <a:ext cx="1981200" cy="9048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lIns="73152" tIns="36576" rIns="73152" bIns="36576">
            <a:spAutoFit/>
          </a:bodyPr>
          <a:lstStyle/>
          <a:p>
            <a:pPr eaLnBrk="1" hangingPunct="1">
              <a:defRPr/>
            </a:pPr>
            <a:r>
              <a:rPr lang="en-US" dirty="0"/>
              <a:t>PS – </a:t>
            </a:r>
            <a:r>
              <a:rPr lang="en-US" dirty="0" smtClean="0"/>
              <a:t>05 </a:t>
            </a:r>
            <a:r>
              <a:rPr lang="en-US" dirty="0"/>
              <a:t>to be sent to the place as instructed by RO</a:t>
            </a:r>
          </a:p>
        </p:txBody>
      </p:sp>
      <p:sp>
        <p:nvSpPr>
          <p:cNvPr id="8" name="TextBox 7"/>
          <p:cNvSpPr txBox="1"/>
          <p:nvPr/>
        </p:nvSpPr>
        <p:spPr>
          <a:xfrm>
            <a:off x="5241925" y="1219200"/>
            <a:ext cx="1890713" cy="13049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lIns="73152" tIns="36576" rIns="73152" bIns="36576">
            <a:spAutoFit/>
          </a:bodyPr>
          <a:lstStyle/>
          <a:p>
            <a:pPr eaLnBrk="1" hangingPunct="1">
              <a:defRPr/>
            </a:pPr>
            <a:r>
              <a:rPr lang="en-US" sz="1600" b="1" dirty="0" err="1"/>
              <a:t>PrO’s</a:t>
            </a:r>
            <a:r>
              <a:rPr lang="en-US" sz="1600" b="1" dirty="0"/>
              <a:t> diary, 17C, visit slip, -- to be tied up separately  &amp; kept in the specified trunk</a:t>
            </a:r>
          </a:p>
        </p:txBody>
      </p:sp>
      <p:cxnSp>
        <p:nvCxnSpPr>
          <p:cNvPr id="9" name="Straight Arrow Connector 8"/>
          <p:cNvCxnSpPr/>
          <p:nvPr/>
        </p:nvCxnSpPr>
        <p:spPr>
          <a:xfrm flipV="1">
            <a:off x="1889125" y="2011363"/>
            <a:ext cx="3292475" cy="427037"/>
          </a:xfrm>
          <a:prstGeom prst="straightConnector1">
            <a:avLst/>
          </a:prstGeom>
          <a:ln>
            <a:prstDash val="sysDot"/>
            <a:tailEnd type="arrow"/>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a:off x="1828800" y="2465388"/>
            <a:ext cx="2743200" cy="1192212"/>
          </a:xfrm>
          <a:prstGeom prst="straightConnector1">
            <a:avLst/>
          </a:prstGeom>
          <a:ln>
            <a:prstDash val="sysDot"/>
            <a:tailEnd type="arrow"/>
          </a:ln>
        </p:spPr>
        <p:style>
          <a:lnRef idx="3">
            <a:schemeClr val="accent2"/>
          </a:lnRef>
          <a:fillRef idx="0">
            <a:schemeClr val="accent2"/>
          </a:fillRef>
          <a:effectRef idx="2">
            <a:schemeClr val="accent2"/>
          </a:effectRef>
          <a:fontRef idx="minor">
            <a:schemeClr val="tx1"/>
          </a:fontRef>
        </p:style>
      </p:cxnSp>
      <p:sp>
        <p:nvSpPr>
          <p:cNvPr id="17" name="TextBox 16"/>
          <p:cNvSpPr txBox="1"/>
          <p:nvPr/>
        </p:nvSpPr>
        <p:spPr>
          <a:xfrm>
            <a:off x="4694238" y="2865438"/>
            <a:ext cx="2498725" cy="22891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lIns="73152" tIns="36576" rIns="73152" bIns="36576">
            <a:spAutoFit/>
          </a:bodyPr>
          <a:lstStyle/>
          <a:p>
            <a:pPr eaLnBrk="1" hangingPunct="1">
              <a:defRPr/>
            </a:pPr>
            <a:r>
              <a:rPr lang="en-US" sz="1600" b="1" dirty="0"/>
              <a:t>Collect statutory covers containing :</a:t>
            </a:r>
          </a:p>
          <a:p>
            <a:pPr marL="365760" indent="-365760" eaLnBrk="1" hangingPunct="1">
              <a:buFontTx/>
              <a:buAutoNum type="arabicPeriod"/>
              <a:defRPr/>
            </a:pPr>
            <a:r>
              <a:rPr lang="en-US" sz="1600" b="1" dirty="0"/>
              <a:t>Marked copy of E. Roll</a:t>
            </a:r>
          </a:p>
          <a:p>
            <a:pPr marL="365760" indent="-365760" eaLnBrk="1" hangingPunct="1">
              <a:buFontTx/>
              <a:buAutoNum type="arabicPeriod"/>
              <a:defRPr/>
            </a:pPr>
            <a:r>
              <a:rPr lang="en-US" sz="1600" b="1" dirty="0"/>
              <a:t>Voter Register (17A)</a:t>
            </a:r>
          </a:p>
          <a:p>
            <a:pPr marL="365760" indent="-365760" eaLnBrk="1" hangingPunct="1">
              <a:buFontTx/>
              <a:buAutoNum type="arabicPeriod"/>
              <a:defRPr/>
            </a:pPr>
            <a:r>
              <a:rPr lang="en-US" sz="1600" b="1" dirty="0"/>
              <a:t>Voters’ slip</a:t>
            </a:r>
          </a:p>
          <a:p>
            <a:pPr marL="365760" indent="-365760" eaLnBrk="1" hangingPunct="1">
              <a:buFontTx/>
              <a:buAutoNum type="arabicPeriod"/>
              <a:defRPr/>
            </a:pPr>
            <a:r>
              <a:rPr lang="en-US" sz="1600" b="1" dirty="0"/>
              <a:t>Unused tendered ballot papers</a:t>
            </a:r>
          </a:p>
          <a:p>
            <a:pPr marL="365760" indent="-365760" eaLnBrk="1" hangingPunct="1">
              <a:buFontTx/>
              <a:buAutoNum type="arabicPeriod"/>
              <a:defRPr/>
            </a:pPr>
            <a:r>
              <a:rPr lang="en-US" sz="1600" b="1" dirty="0"/>
              <a:t>Used tendered ballot papers</a:t>
            </a:r>
          </a:p>
        </p:txBody>
      </p:sp>
      <p:sp>
        <p:nvSpPr>
          <p:cNvPr id="87051" name="TextBox 9"/>
          <p:cNvSpPr txBox="1">
            <a:spLocks noChangeArrowheads="1"/>
          </p:cNvSpPr>
          <p:nvPr/>
        </p:nvSpPr>
        <p:spPr bwMode="auto">
          <a:xfrm>
            <a:off x="533400" y="533400"/>
            <a:ext cx="2514600" cy="369888"/>
          </a:xfrm>
          <a:prstGeom prst="rect">
            <a:avLst/>
          </a:prstGeom>
          <a:noFill/>
          <a:ln w="9525">
            <a:noFill/>
            <a:miter lim="800000"/>
            <a:headEnd/>
            <a:tailEnd/>
          </a:ln>
        </p:spPr>
        <p:txBody>
          <a:bodyPr>
            <a:spAutoFit/>
          </a:bodyPr>
          <a:lstStyle/>
          <a:p>
            <a:pPr eaLnBrk="1" hangingPunct="1"/>
            <a:r>
              <a:rPr lang="en-US" b="1" u="sng"/>
              <a:t>Receiving Arrangements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upRight)">
                                      <p:cBhvr>
                                        <p:cTn id="12" dur="500"/>
                                        <p:tgtEl>
                                          <p:spTgt spid="4"/>
                                        </p:tgtEl>
                                      </p:cBhvr>
                                    </p:animEffect>
                                  </p:childTnLst>
                                </p:cTn>
                              </p:par>
                            </p:childTnLst>
                          </p:cTn>
                        </p:par>
                        <p:par>
                          <p:cTn id="13" fill="hold" nodeType="afterGroup">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
                                        </p:tgtEl>
                                        <p:attrNameLst>
                                          <p:attrName>ppt_y</p:attrName>
                                        </p:attrNameLst>
                                      </p:cBhvr>
                                      <p:tavLst>
                                        <p:tav tm="0">
                                          <p:val>
                                            <p:strVal val="#ppt_y"/>
                                          </p:val>
                                        </p:tav>
                                        <p:tav tm="100000">
                                          <p:val>
                                            <p:strVal val="#ppt_y"/>
                                          </p:val>
                                        </p:tav>
                                      </p:tavLst>
                                    </p:anim>
                                    <p:anim calcmode="lin" valueType="num">
                                      <p:cBhvr>
                                        <p:cTn id="18"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3"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strips(upRight)">
                                      <p:cBhvr>
                                        <p:cTn id="25" dur="500"/>
                                        <p:tgtEl>
                                          <p:spTgt spid="9"/>
                                        </p:tgtEl>
                                      </p:cBhvr>
                                    </p:animEffect>
                                  </p:childTnLst>
                                </p:cTn>
                              </p:par>
                            </p:childTnLst>
                          </p:cTn>
                        </p:par>
                        <p:par>
                          <p:cTn id="26" fill="hold" nodeType="afterGroup">
                            <p:stCondLst>
                              <p:cond delay="500"/>
                            </p:stCondLst>
                            <p:childTnLst>
                              <p:par>
                                <p:cTn id="27" presetID="54" presetClass="entr" presetSubtype="0" accel="10000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strVal val="#ppt_w*0.05"/>
                                          </p:val>
                                        </p:tav>
                                        <p:tav tm="100000">
                                          <p:val>
                                            <p:strVal val="#ppt_w"/>
                                          </p:val>
                                        </p:tav>
                                      </p:tavLst>
                                    </p:anim>
                                    <p:anim calcmode="lin" valueType="num">
                                      <p:cBhvr>
                                        <p:cTn id="30" dur="500" fill="hold"/>
                                        <p:tgtEl>
                                          <p:spTgt spid="8"/>
                                        </p:tgtEl>
                                        <p:attrNameLst>
                                          <p:attrName>ppt_h</p:attrName>
                                        </p:attrNameLst>
                                      </p:cBhvr>
                                      <p:tavLst>
                                        <p:tav tm="0">
                                          <p:val>
                                            <p:strVal val="#ppt_h"/>
                                          </p:val>
                                        </p:tav>
                                        <p:tav tm="100000">
                                          <p:val>
                                            <p:strVal val="#ppt_h"/>
                                          </p:val>
                                        </p:tav>
                                      </p:tavLst>
                                    </p:anim>
                                    <p:anim calcmode="lin" valueType="num">
                                      <p:cBhvr>
                                        <p:cTn id="31" dur="500" fill="hold"/>
                                        <p:tgtEl>
                                          <p:spTgt spid="8"/>
                                        </p:tgtEl>
                                        <p:attrNameLst>
                                          <p:attrName>ppt_x</p:attrName>
                                        </p:attrNameLst>
                                      </p:cBhvr>
                                      <p:tavLst>
                                        <p:tav tm="0">
                                          <p:val>
                                            <p:strVal val="#ppt_x-.2"/>
                                          </p:val>
                                        </p:tav>
                                        <p:tav tm="100000">
                                          <p:val>
                                            <p:strVal val="#ppt_x"/>
                                          </p:val>
                                        </p:tav>
                                      </p:tavLst>
                                    </p:anim>
                                    <p:anim calcmode="lin" valueType="num">
                                      <p:cBhvr>
                                        <p:cTn id="32" dur="500" fill="hold"/>
                                        <p:tgtEl>
                                          <p:spTgt spid="8"/>
                                        </p:tgtEl>
                                        <p:attrNameLst>
                                          <p:attrName>ppt_y</p:attrName>
                                        </p:attrNameLst>
                                      </p:cBhvr>
                                      <p:tavLst>
                                        <p:tav tm="0">
                                          <p:val>
                                            <p:strVal val="#ppt_y"/>
                                          </p:val>
                                        </p:tav>
                                        <p:tav tm="100000">
                                          <p:val>
                                            <p:strVal val="#ppt_y"/>
                                          </p:val>
                                        </p:tav>
                                      </p:tavLst>
                                    </p:anim>
                                    <p:animEffect transition="in" filter="fade">
                                      <p:cBhvr>
                                        <p:cTn id="33" dur="500"/>
                                        <p:tgtEl>
                                          <p:spTgt spid="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8" presetClass="entr" presetSubtype="3"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strips(upRight)">
                                      <p:cBhvr>
                                        <p:cTn id="38" dur="500"/>
                                        <p:tgtEl>
                                          <p:spTgt spid="14"/>
                                        </p:tgtEl>
                                      </p:cBhvr>
                                    </p:animEffect>
                                  </p:childTnLst>
                                </p:cTn>
                              </p:par>
                            </p:childTnLst>
                          </p:cTn>
                        </p:par>
                        <p:par>
                          <p:cTn id="39" fill="hold" nodeType="afterGroup">
                            <p:stCondLst>
                              <p:cond delay="500"/>
                            </p:stCondLst>
                            <p:childTnLst>
                              <p:par>
                                <p:cTn id="40" presetID="54" presetClass="entr" presetSubtype="0" accel="10000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strVal val="#ppt_w*0.05"/>
                                          </p:val>
                                        </p:tav>
                                        <p:tav tm="100000">
                                          <p:val>
                                            <p:strVal val="#ppt_w"/>
                                          </p:val>
                                        </p:tav>
                                      </p:tavLst>
                                    </p:anim>
                                    <p:anim calcmode="lin" valueType="num">
                                      <p:cBhvr>
                                        <p:cTn id="43" dur="500" fill="hold"/>
                                        <p:tgtEl>
                                          <p:spTgt spid="17"/>
                                        </p:tgtEl>
                                        <p:attrNameLst>
                                          <p:attrName>ppt_h</p:attrName>
                                        </p:attrNameLst>
                                      </p:cBhvr>
                                      <p:tavLst>
                                        <p:tav tm="0">
                                          <p:val>
                                            <p:strVal val="#ppt_h"/>
                                          </p:val>
                                        </p:tav>
                                        <p:tav tm="100000">
                                          <p:val>
                                            <p:strVal val="#ppt_h"/>
                                          </p:val>
                                        </p:tav>
                                      </p:tavLst>
                                    </p:anim>
                                    <p:anim calcmode="lin" valueType="num">
                                      <p:cBhvr>
                                        <p:cTn id="44" dur="500" fill="hold"/>
                                        <p:tgtEl>
                                          <p:spTgt spid="17"/>
                                        </p:tgtEl>
                                        <p:attrNameLst>
                                          <p:attrName>ppt_x</p:attrName>
                                        </p:attrNameLst>
                                      </p:cBhvr>
                                      <p:tavLst>
                                        <p:tav tm="0">
                                          <p:val>
                                            <p:strVal val="#ppt_x-.2"/>
                                          </p:val>
                                        </p:tav>
                                        <p:tav tm="100000">
                                          <p:val>
                                            <p:strVal val="#ppt_x"/>
                                          </p:val>
                                        </p:tav>
                                      </p:tavLst>
                                    </p:anim>
                                    <p:anim calcmode="lin" valueType="num">
                                      <p:cBhvr>
                                        <p:cTn id="45" dur="500" fill="hold"/>
                                        <p:tgtEl>
                                          <p:spTgt spid="17"/>
                                        </p:tgtEl>
                                        <p:attrNameLst>
                                          <p:attrName>ppt_y</p:attrName>
                                        </p:attrNameLst>
                                      </p:cBhvr>
                                      <p:tavLst>
                                        <p:tav tm="0">
                                          <p:val>
                                            <p:strVal val="#ppt_y"/>
                                          </p:val>
                                        </p:tav>
                                        <p:tav tm="100000">
                                          <p:val>
                                            <p:strVal val="#ppt_y"/>
                                          </p:val>
                                        </p:tav>
                                      </p:tavLst>
                                    </p:anim>
                                    <p:animEffect transition="in" filter="fade">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7"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Content Placeholder 2"/>
          <p:cNvSpPr>
            <a:spLocks noGrp="1"/>
          </p:cNvSpPr>
          <p:nvPr>
            <p:ph idx="1"/>
          </p:nvPr>
        </p:nvSpPr>
        <p:spPr/>
        <p:txBody>
          <a:bodyPr/>
          <a:lstStyle/>
          <a:p>
            <a:pPr eaLnBrk="1" hangingPunct="1">
              <a:buFont typeface="Arial" pitchFamily="34" charset="0"/>
              <a:buNone/>
            </a:pPr>
            <a:r>
              <a:rPr lang="en-US" smtClean="0"/>
              <a:t>                                        </a:t>
            </a:r>
          </a:p>
          <a:p>
            <a:pPr eaLnBrk="1" hangingPunct="1">
              <a:buFont typeface="Arial" pitchFamily="34" charset="0"/>
              <a:buNone/>
            </a:pPr>
            <a:r>
              <a:rPr lang="en-US" smtClean="0"/>
              <a:t>                        </a:t>
            </a:r>
          </a:p>
          <a:p>
            <a:pPr eaLnBrk="1" hangingPunct="1">
              <a:buFont typeface="Arial" pitchFamily="34" charset="0"/>
              <a:buNone/>
            </a:pPr>
            <a:r>
              <a:rPr lang="en-US" sz="4000" smtClean="0"/>
              <a:t>                              Thanks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4992"/>
            <a:ext cx="6624805" cy="4876800"/>
          </a:xfrm>
        </p:spPr>
        <p:txBody>
          <a:bodyPr>
            <a:normAutofit/>
          </a:bodyPr>
          <a:lstStyle/>
          <a:p>
            <a:pPr algn="just"/>
            <a:r>
              <a:rPr lang="en-US" sz="1800" dirty="0" smtClean="0"/>
              <a:t>As   </a:t>
            </a:r>
            <a:r>
              <a:rPr lang="en-US" sz="1800" dirty="0"/>
              <a:t>per  the  first  proviso   to  sub-rule   (1)  of  Rule  49N,  one  person   cannot   act  as  the companion   of  </a:t>
            </a:r>
            <a:r>
              <a:rPr lang="en-US" sz="1800" dirty="0">
                <a:solidFill>
                  <a:srgbClr val="FF0000"/>
                </a:solidFill>
              </a:rPr>
              <a:t>more  than  one  elector</a:t>
            </a:r>
            <a:r>
              <a:rPr lang="en-US" sz="1800" dirty="0"/>
              <a:t>.   In  order  to  facilitate   the  polling   staff  to  ensure </a:t>
            </a:r>
            <a:r>
              <a:rPr lang="en-US" sz="1800" dirty="0" smtClean="0"/>
              <a:t>compliance of  </a:t>
            </a:r>
            <a:r>
              <a:rPr lang="en-US" sz="1800" dirty="0"/>
              <a:t>these   provisions,   application   of  indelible   ink  shall   also  apply </a:t>
            </a:r>
            <a:r>
              <a:rPr lang="en-US" sz="1800" dirty="0" smtClean="0"/>
              <a:t>to the </a:t>
            </a:r>
            <a:r>
              <a:rPr lang="en-US" sz="1800" dirty="0"/>
              <a:t>companion. </a:t>
            </a:r>
            <a:r>
              <a:rPr lang="en-US" sz="1800" b="1" dirty="0" smtClean="0">
                <a:solidFill>
                  <a:srgbClr val="FF0000"/>
                </a:solidFill>
              </a:rPr>
              <a:t>Indelible ink</a:t>
            </a:r>
            <a:r>
              <a:rPr lang="en-US" sz="1800" b="1" dirty="0" smtClean="0"/>
              <a:t> </a:t>
            </a:r>
            <a:r>
              <a:rPr lang="en-US" sz="1800" dirty="0" smtClean="0"/>
              <a:t>shall be applied </a:t>
            </a:r>
            <a:r>
              <a:rPr lang="en-US" sz="1800" b="1" dirty="0" smtClean="0">
                <a:solidFill>
                  <a:srgbClr val="FF0000"/>
                </a:solidFill>
              </a:rPr>
              <a:t>on </a:t>
            </a:r>
            <a:r>
              <a:rPr lang="en-US" sz="1800" b="1" dirty="0">
                <a:solidFill>
                  <a:srgbClr val="FF0000"/>
                </a:solidFill>
              </a:rPr>
              <a:t>the </a:t>
            </a:r>
            <a:r>
              <a:rPr lang="en-US" sz="1800" b="1" dirty="0" smtClean="0">
                <a:solidFill>
                  <a:srgbClr val="FF0000"/>
                </a:solidFill>
              </a:rPr>
              <a:t>right  </a:t>
            </a:r>
            <a:r>
              <a:rPr lang="en-US" sz="1800" b="1" dirty="0">
                <a:solidFill>
                  <a:srgbClr val="FF0000"/>
                </a:solidFill>
              </a:rPr>
              <a:t>index  finger  of  the  companion</a:t>
            </a:r>
            <a:r>
              <a:rPr lang="en-US" sz="1800" dirty="0"/>
              <a:t>. Marking  of ink on the </a:t>
            </a:r>
            <a:r>
              <a:rPr lang="en-US" sz="1800" b="1" dirty="0">
                <a:solidFill>
                  <a:srgbClr val="FF0000"/>
                </a:solidFill>
              </a:rPr>
              <a:t>left index  finger of the elector  in such cases shall continue  to apply </a:t>
            </a:r>
            <a:r>
              <a:rPr lang="en-US" sz="1800" dirty="0"/>
              <a:t>as per the existing  provisions.</a:t>
            </a:r>
          </a:p>
          <a:p>
            <a:pPr algn="just"/>
            <a:r>
              <a:rPr lang="en-US" sz="1800" dirty="0"/>
              <a:t>Before   an   elector   is  permitted    to   take   with   him   a  companion    inside   the   voting compartment,   the </a:t>
            </a:r>
            <a:r>
              <a:rPr lang="en-US" sz="1800" b="1" dirty="0">
                <a:solidFill>
                  <a:srgbClr val="FF0000"/>
                </a:solidFill>
              </a:rPr>
              <a:t>right index  finger  of the companion  should  be checked</a:t>
            </a:r>
            <a:r>
              <a:rPr lang="en-US" sz="1800" dirty="0">
                <a:solidFill>
                  <a:srgbClr val="FF0000"/>
                </a:solidFill>
              </a:rPr>
              <a:t> </a:t>
            </a:r>
            <a:r>
              <a:rPr lang="en-US" sz="1800" dirty="0"/>
              <a:t> to ensure  that it is not already  marked  with  indelible  ink.  If it is found to be already  marked,  such person cannot be permitted  to be companion  for the purpose  of Rule 49N.</a:t>
            </a:r>
          </a:p>
          <a:p>
            <a:pPr algn="just"/>
            <a:r>
              <a:rPr lang="en-US" sz="1800" dirty="0"/>
              <a:t>Companion    shall    leave   Polling    Station    </a:t>
            </a:r>
            <a:r>
              <a:rPr lang="en-US" sz="1800" dirty="0" smtClean="0"/>
              <a:t>Location immediately    </a:t>
            </a:r>
            <a:r>
              <a:rPr lang="en-US" sz="1800" dirty="0"/>
              <a:t>after   assisting    an infirm/blind  voter.</a:t>
            </a:r>
          </a:p>
          <a:p>
            <a:endParaRPr lang="en-US" sz="1800" dirty="0"/>
          </a:p>
        </p:txBody>
      </p:sp>
    </p:spTree>
    <p:extLst>
      <p:ext uri="{BB962C8B-B14F-4D97-AF65-F5344CB8AC3E}">
        <p14:creationId xmlns:p14="http://schemas.microsoft.com/office/powerpoint/2010/main" val="841745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solidFill>
                  <a:srgbClr val="FF0000"/>
                </a:solidFill>
              </a:rPr>
              <a:t>Setting up of VVPATs </a:t>
            </a:r>
            <a:br>
              <a:rPr lang="en-GB" sz="2800" dirty="0" smtClean="0">
                <a:solidFill>
                  <a:srgbClr val="FF0000"/>
                </a:solidFill>
              </a:rPr>
            </a:br>
            <a:r>
              <a:rPr lang="en-GB" sz="1600" dirty="0" smtClean="0"/>
              <a:t>(</a:t>
            </a:r>
            <a:r>
              <a:rPr lang="en-IN" sz="1600" dirty="0" smtClean="0"/>
              <a:t>51/8/VVPAT/2017-EMS </a:t>
            </a:r>
            <a:r>
              <a:rPr lang="en-IN" sz="1600" dirty="0" err="1" smtClean="0"/>
              <a:t>dt.</a:t>
            </a:r>
            <a:r>
              <a:rPr lang="en-IN" sz="1600" dirty="0" smtClean="0"/>
              <a:t> 05.12.2017)</a:t>
            </a:r>
            <a:endParaRPr lang="en-GB" sz="1200" dirty="0"/>
          </a:p>
        </p:txBody>
      </p:sp>
      <p:sp>
        <p:nvSpPr>
          <p:cNvPr id="3" name="Content Placeholder 2"/>
          <p:cNvSpPr>
            <a:spLocks noGrp="1"/>
          </p:cNvSpPr>
          <p:nvPr>
            <p:ph idx="1"/>
          </p:nvPr>
        </p:nvSpPr>
        <p:spPr>
          <a:xfrm>
            <a:off x="365125" y="990600"/>
            <a:ext cx="6797675" cy="4206875"/>
          </a:xfrm>
        </p:spPr>
        <p:txBody>
          <a:bodyPr/>
          <a:lstStyle/>
          <a:p>
            <a:pPr algn="just"/>
            <a:r>
              <a:rPr lang="en-GB" sz="2400" dirty="0" smtClean="0"/>
              <a:t>VVPAT to be placed along with the BU in the voting compartment.</a:t>
            </a:r>
          </a:p>
          <a:p>
            <a:pPr marL="0" indent="0" algn="just">
              <a:buNone/>
            </a:pPr>
            <a:endParaRPr lang="en-GB" sz="2400" dirty="0" smtClean="0"/>
          </a:p>
          <a:p>
            <a:pPr algn="just"/>
            <a:r>
              <a:rPr lang="en-GB" sz="2400" dirty="0" smtClean="0"/>
              <a:t>After mock poll, all ‘printed  paper slips’ will be taken out , marked with a stamp on their back as ‘</a:t>
            </a:r>
            <a:r>
              <a:rPr lang="en-GB" sz="2400" b="1" dirty="0" smtClean="0"/>
              <a:t>MOCK POLL SLIP</a:t>
            </a:r>
            <a:r>
              <a:rPr lang="en-GB" sz="2400" dirty="0" smtClean="0"/>
              <a:t>” (dimension of the stamp 3cms x 1.5 </a:t>
            </a:r>
            <a:r>
              <a:rPr lang="en-GB" sz="2400" dirty="0" err="1" smtClean="0"/>
              <a:t>cms</a:t>
            </a:r>
            <a:r>
              <a:rPr lang="en-GB" sz="2400" dirty="0" smtClean="0"/>
              <a:t>) kept in a black envelope and plastic box and sealed with Pink Paper Seal.</a:t>
            </a:r>
          </a:p>
        </p:txBody>
      </p:sp>
    </p:spTree>
    <p:extLst>
      <p:ext uri="{BB962C8B-B14F-4D97-AF65-F5344CB8AC3E}">
        <p14:creationId xmlns:p14="http://schemas.microsoft.com/office/powerpoint/2010/main" val="482036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69" y="381000"/>
            <a:ext cx="7093569" cy="4648200"/>
          </a:xfrm>
          <a:prstGeom prst="rect">
            <a:avLst/>
          </a:prstGeom>
        </p:spPr>
      </p:pic>
    </p:spTree>
    <p:extLst>
      <p:ext uri="{BB962C8B-B14F-4D97-AF65-F5344CB8AC3E}">
        <p14:creationId xmlns:p14="http://schemas.microsoft.com/office/powerpoint/2010/main" val="1644598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 y="304800"/>
            <a:ext cx="6705600" cy="4750098"/>
          </a:xfrm>
          <a:prstGeom prst="rect">
            <a:avLst/>
          </a:prstGeom>
        </p:spPr>
      </p:pic>
    </p:spTree>
    <p:extLst>
      <p:ext uri="{BB962C8B-B14F-4D97-AF65-F5344CB8AC3E}">
        <p14:creationId xmlns:p14="http://schemas.microsoft.com/office/powerpoint/2010/main" val="417355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152400"/>
            <a:ext cx="6705600" cy="5197638"/>
          </a:xfrm>
          <a:prstGeom prst="rect">
            <a:avLst/>
          </a:prstGeom>
        </p:spPr>
      </p:pic>
    </p:spTree>
    <p:extLst>
      <p:ext uri="{BB962C8B-B14F-4D97-AF65-F5344CB8AC3E}">
        <p14:creationId xmlns:p14="http://schemas.microsoft.com/office/powerpoint/2010/main" val="4233874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09600"/>
            <a:ext cx="6781800" cy="4708981"/>
          </a:xfrm>
          <a:prstGeom prst="rect">
            <a:avLst/>
          </a:prstGeom>
        </p:spPr>
        <p:txBody>
          <a:bodyPr wrap="square">
            <a:spAutoFit/>
          </a:bodyPr>
          <a:lstStyle/>
          <a:p>
            <a:pPr marL="342900" indent="-342900" algn="just">
              <a:buFont typeface="Arial" panose="020B0604020202020204" pitchFamily="34" charset="0"/>
              <a:buChar char="•"/>
            </a:pPr>
            <a:r>
              <a:rPr lang="en-US" sz="2000" dirty="0">
                <a:latin typeface="+mn-lt"/>
              </a:rPr>
              <a:t>In case the CU or the BU does not work properly during actual poll, replacement of the whole EVM including CU, BU and VVPAT is required. However, in such case only one vote to each contesting candidate including NOTA should be polled in the mock poll. </a:t>
            </a:r>
          </a:p>
          <a:p>
            <a:pPr marL="342900" indent="-342900" algn="just">
              <a:buFont typeface="Arial" panose="020B0604020202020204" pitchFamily="34" charset="0"/>
              <a:buChar char="•"/>
            </a:pPr>
            <a:r>
              <a:rPr lang="en-US" sz="2000" dirty="0">
                <a:latin typeface="+mn-lt"/>
              </a:rPr>
              <a:t>All mock poll data in CU and VVPAT paper slips from VVPAT must be removed by the Presiding Officer and the empty drop box verified by the Polling Agents.</a:t>
            </a:r>
          </a:p>
          <a:p>
            <a:pPr marL="342900" indent="-342900" algn="just">
              <a:buFont typeface="Arial" panose="020B0604020202020204" pitchFamily="34" charset="0"/>
              <a:buChar char="•"/>
            </a:pPr>
            <a:r>
              <a:rPr lang="en-US" sz="2000" dirty="0">
                <a:latin typeface="+mn-lt"/>
              </a:rPr>
              <a:t>The mock poll VVPAT paper slips, should be stamped on their back side with rubber stamp having inscription "MOCK POLL SLIP", thereafter they shall be kept in an envelope of thick black paper and must be kept in the special plastic box for mock poll and sealed with a pink paper seal. </a:t>
            </a:r>
          </a:p>
          <a:p>
            <a:pPr marL="342900" indent="-342900" algn="just">
              <a:buFont typeface="Arial" panose="020B0604020202020204" pitchFamily="34" charset="0"/>
              <a:buChar char="•"/>
            </a:pPr>
            <a:r>
              <a:rPr lang="en-US" sz="2000" dirty="0">
                <a:latin typeface="+mn-lt"/>
              </a:rPr>
              <a:t>In case of replacement of only VVPAT during actual poll, no mock poll will be conducted.</a:t>
            </a:r>
          </a:p>
        </p:txBody>
      </p:sp>
      <p:sp>
        <p:nvSpPr>
          <p:cNvPr id="3" name="Rectangle 2"/>
          <p:cNvSpPr/>
          <p:nvPr/>
        </p:nvSpPr>
        <p:spPr>
          <a:xfrm>
            <a:off x="1684249" y="0"/>
            <a:ext cx="4022062" cy="584775"/>
          </a:xfrm>
          <a:prstGeom prst="rect">
            <a:avLst/>
          </a:prstGeom>
        </p:spPr>
        <p:txBody>
          <a:bodyPr wrap="none">
            <a:spAutoFit/>
          </a:bodyPr>
          <a:lstStyle/>
          <a:p>
            <a:pPr algn="ctr"/>
            <a:r>
              <a:rPr lang="en-IN"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Replacement of EVM-VVPAT during Poll </a:t>
            </a:r>
          </a:p>
          <a:p>
            <a:pPr algn="ctr"/>
            <a:r>
              <a:rPr lang="en-US" sz="1400" dirty="0" smtClean="0"/>
              <a:t>[</a:t>
            </a:r>
            <a:r>
              <a:rPr lang="en-US" sz="1400" dirty="0"/>
              <a:t>No. 51/8/VVPAT/2017-EMS </a:t>
            </a:r>
            <a:r>
              <a:rPr lang="en-US" sz="1400" dirty="0" err="1"/>
              <a:t>dt.</a:t>
            </a:r>
            <a:r>
              <a:rPr lang="en-US" sz="1400" dirty="0"/>
              <a:t> 11.01.2018]</a:t>
            </a:r>
            <a:endParaRPr lang="en-US" sz="1400" dirty="0">
              <a:solidFill>
                <a:srgbClr val="FF0000"/>
              </a:solidFill>
            </a:endParaRPr>
          </a:p>
        </p:txBody>
      </p:sp>
    </p:spTree>
    <p:extLst>
      <p:ext uri="{BB962C8B-B14F-4D97-AF65-F5344CB8AC3E}">
        <p14:creationId xmlns:p14="http://schemas.microsoft.com/office/powerpoint/2010/main" val="141672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37744" y="381000"/>
            <a:ext cx="4958255" cy="677108"/>
          </a:xfrm>
          <a:prstGeom prst="rect">
            <a:avLst/>
          </a:prstGeom>
          <a:noFill/>
        </p:spPr>
        <p:txBody>
          <a:bodyPr wrap="square" rtlCol="0">
            <a:spAutoFit/>
          </a:bodyPr>
          <a:lstStyle/>
          <a:p>
            <a:pPr algn="ctr"/>
            <a:r>
              <a:rPr lang="en-US" sz="2400" dirty="0" smtClean="0">
                <a:solidFill>
                  <a:srgbClr val="FF0000"/>
                </a:solidFill>
              </a:rPr>
              <a:t>Storage of EVM-VVPAT after Poll </a:t>
            </a:r>
          </a:p>
          <a:p>
            <a:pPr algn="ctr"/>
            <a:r>
              <a:rPr lang="en-US" sz="1400" dirty="0" smtClean="0"/>
              <a:t>[No. </a:t>
            </a:r>
            <a:r>
              <a:rPr lang="en-IN" sz="1400" dirty="0" smtClean="0"/>
              <a:t>51/8/VVPAT/2017-EMS Dt. 02.11.2017]</a:t>
            </a:r>
            <a:endParaRPr lang="en-US" sz="1400" dirty="0"/>
          </a:p>
        </p:txBody>
      </p:sp>
      <p:sp>
        <p:nvSpPr>
          <p:cNvPr id="4" name="TextBox 3"/>
          <p:cNvSpPr txBox="1"/>
          <p:nvPr/>
        </p:nvSpPr>
        <p:spPr>
          <a:xfrm>
            <a:off x="762000" y="1295400"/>
            <a:ext cx="5562600" cy="2677656"/>
          </a:xfrm>
          <a:prstGeom prst="rect">
            <a:avLst/>
          </a:prstGeom>
          <a:noFill/>
        </p:spPr>
        <p:txBody>
          <a:bodyPr wrap="square" rtlCol="0">
            <a:spAutoFit/>
          </a:bodyPr>
          <a:lstStyle/>
          <a:p>
            <a:pPr marL="285750" indent="-285750" algn="just">
              <a:buFont typeface="Arial" panose="020B0604020202020204" pitchFamily="34" charset="0"/>
              <a:buChar char="•"/>
            </a:pPr>
            <a:r>
              <a:rPr lang="en-US" sz="2400" dirty="0" smtClean="0"/>
              <a:t>Complete set of BU, CU and VVPAT of a particular polling station shall be kept together in the same strong room.</a:t>
            </a:r>
          </a:p>
          <a:p>
            <a:pPr algn="just"/>
            <a:endParaRPr lang="en-US" sz="2400" dirty="0" smtClean="0"/>
          </a:p>
          <a:p>
            <a:pPr marL="285750" indent="-285750" algn="just">
              <a:buFont typeface="Arial" panose="020B0604020202020204" pitchFamily="34" charset="0"/>
              <a:buChar char="•"/>
            </a:pPr>
            <a:r>
              <a:rPr lang="en-US" sz="2400" dirty="0"/>
              <a:t> </a:t>
            </a:r>
            <a:r>
              <a:rPr lang="en-US" sz="2400" dirty="0" smtClean="0"/>
              <a:t>Unused VVPAT and EVMs shall be stored in separate strong room.</a:t>
            </a:r>
            <a:endParaRPr lang="en-US" sz="2400" dirty="0"/>
          </a:p>
        </p:txBody>
      </p:sp>
    </p:spTree>
    <p:extLst>
      <p:ext uri="{BB962C8B-B14F-4D97-AF65-F5344CB8AC3E}">
        <p14:creationId xmlns:p14="http://schemas.microsoft.com/office/powerpoint/2010/main" val="570815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6629400" cy="457200"/>
          </a:xfrm>
        </p:spPr>
        <p:txBody>
          <a:bodyPr/>
          <a:lstStyle/>
          <a:p>
            <a:r>
              <a:rPr lang="en-GB" sz="2400" dirty="0" smtClean="0">
                <a:solidFill>
                  <a:srgbClr val="FF0000"/>
                </a:solidFill>
              </a:rPr>
              <a:t/>
            </a:r>
            <a:br>
              <a:rPr lang="en-GB" sz="2400" dirty="0" smtClean="0">
                <a:solidFill>
                  <a:srgbClr val="FF0000"/>
                </a:solidFill>
              </a:rPr>
            </a:br>
            <a:r>
              <a:rPr lang="en-GB" sz="2400" dirty="0" smtClean="0">
                <a:solidFill>
                  <a:srgbClr val="FF0000"/>
                </a:solidFill>
              </a:rPr>
              <a:t>Storage </a:t>
            </a:r>
            <a:r>
              <a:rPr lang="en-GB" sz="2400" dirty="0">
                <a:solidFill>
                  <a:srgbClr val="FF0000"/>
                </a:solidFill>
              </a:rPr>
              <a:t>of Polled and </a:t>
            </a:r>
            <a:r>
              <a:rPr lang="en-GB" sz="2400" dirty="0" smtClean="0">
                <a:solidFill>
                  <a:srgbClr val="FF0000"/>
                </a:solidFill>
              </a:rPr>
              <a:t>Un-polled </a:t>
            </a:r>
            <a:r>
              <a:rPr lang="en-GB" sz="2400" dirty="0">
                <a:solidFill>
                  <a:srgbClr val="FF0000"/>
                </a:solidFill>
              </a:rPr>
              <a:t>EVMs </a:t>
            </a:r>
            <a:r>
              <a:rPr lang="en-GB" sz="2400" dirty="0" smtClean="0">
                <a:solidFill>
                  <a:srgbClr val="FF0000"/>
                </a:solidFill>
              </a:rPr>
              <a:t>&amp; VVPATs</a:t>
            </a:r>
            <a:br>
              <a:rPr lang="en-GB" sz="2400" dirty="0" smtClean="0">
                <a:solidFill>
                  <a:srgbClr val="FF0000"/>
                </a:solidFill>
              </a:rPr>
            </a:br>
            <a:r>
              <a:rPr lang="en-US" sz="1400" dirty="0"/>
              <a:t>[No. </a:t>
            </a:r>
            <a:r>
              <a:rPr lang="en-IN" sz="1400" dirty="0" smtClean="0"/>
              <a:t>51/8/7/2018-EMS </a:t>
            </a:r>
            <a:r>
              <a:rPr lang="en-IN" sz="1400" dirty="0"/>
              <a:t>Dt. </a:t>
            </a:r>
            <a:r>
              <a:rPr lang="en-IN" sz="1400" dirty="0" smtClean="0"/>
              <a:t>03.11.2018]</a:t>
            </a:r>
            <a:r>
              <a:rPr lang="en-US" sz="1400" dirty="0"/>
              <a:t/>
            </a:r>
            <a:br>
              <a:rPr lang="en-US" sz="1400" dirty="0"/>
            </a:br>
            <a:endParaRPr lang="en-IN" sz="2400" dirty="0">
              <a:solidFill>
                <a:srgbClr val="FF0000"/>
              </a:solidFill>
            </a:endParaRPr>
          </a:p>
        </p:txBody>
      </p:sp>
      <p:sp>
        <p:nvSpPr>
          <p:cNvPr id="3" name="Content Placeholder 2"/>
          <p:cNvSpPr>
            <a:spLocks noGrp="1"/>
          </p:cNvSpPr>
          <p:nvPr>
            <p:ph idx="1"/>
          </p:nvPr>
        </p:nvSpPr>
        <p:spPr>
          <a:xfrm>
            <a:off x="228601" y="609600"/>
            <a:ext cx="6781800" cy="4724400"/>
          </a:xfrm>
        </p:spPr>
        <p:txBody>
          <a:bodyPr/>
          <a:lstStyle/>
          <a:p>
            <a:pPr marL="0" indent="0">
              <a:buNone/>
            </a:pPr>
            <a:r>
              <a:rPr lang="en-GB" sz="2000" dirty="0"/>
              <a:t>After poll, all available EVMs and </a:t>
            </a:r>
            <a:r>
              <a:rPr lang="en-GB" sz="2000" dirty="0" smtClean="0"/>
              <a:t>VVPATs </a:t>
            </a:r>
            <a:r>
              <a:rPr lang="en-GB" sz="2000" dirty="0"/>
              <a:t>are divided in four categories, as under:</a:t>
            </a:r>
          </a:p>
          <a:p>
            <a:pPr algn="just"/>
            <a:r>
              <a:rPr lang="en-GB" sz="2300" dirty="0"/>
              <a:t>Category A: </a:t>
            </a:r>
            <a:r>
              <a:rPr lang="en-GB" sz="2300" dirty="0" err="1"/>
              <a:t>P.oilgd</a:t>
            </a:r>
            <a:r>
              <a:rPr lang="en-GB" sz="2300" dirty="0"/>
              <a:t> EYMs </a:t>
            </a:r>
            <a:r>
              <a:rPr lang="en-GB" sz="2300" dirty="0" smtClean="0"/>
              <a:t>&amp; VVPATs</a:t>
            </a:r>
            <a:r>
              <a:rPr lang="en-GB" sz="2300" dirty="0"/>
              <a:t>: Those EVMs in which votes polled at </a:t>
            </a:r>
            <a:r>
              <a:rPr lang="en-GB" sz="2300" dirty="0" smtClean="0"/>
              <a:t>polling stations </a:t>
            </a:r>
            <a:r>
              <a:rPr lang="en-GB" sz="2300" dirty="0"/>
              <a:t>are recorded and which are closed at the end of poll after following due </a:t>
            </a:r>
            <a:r>
              <a:rPr lang="en-GB" sz="2300" dirty="0" smtClean="0"/>
              <a:t>procedure. VVPATs </a:t>
            </a:r>
            <a:r>
              <a:rPr lang="en-GB" sz="2300" dirty="0"/>
              <a:t>those were used during actual poll and contains printed paper slips (Ballot slips) </a:t>
            </a:r>
            <a:r>
              <a:rPr lang="en-GB" sz="2300" dirty="0" smtClean="0"/>
              <a:t>in its </a:t>
            </a:r>
            <a:r>
              <a:rPr lang="en-GB" sz="2300" dirty="0"/>
              <a:t>Drop Box (Ballot Compartment).</a:t>
            </a:r>
          </a:p>
          <a:p>
            <a:pPr algn="just"/>
            <a:r>
              <a:rPr lang="en-GB" sz="2300" dirty="0"/>
              <a:t>Category B: </a:t>
            </a:r>
            <a:r>
              <a:rPr lang="en-GB" sz="2300" dirty="0" smtClean="0"/>
              <a:t>Defective </a:t>
            </a:r>
            <a:r>
              <a:rPr lang="en-GB" sz="2300" dirty="0"/>
              <a:t>Polled EVMs </a:t>
            </a:r>
            <a:r>
              <a:rPr lang="en-GB" sz="2300" dirty="0" smtClean="0"/>
              <a:t>&amp; VVPATs </a:t>
            </a:r>
            <a:r>
              <a:rPr lang="en-GB" sz="2300" dirty="0"/>
              <a:t>are those which become defective </a:t>
            </a:r>
            <a:r>
              <a:rPr lang="en-GB" sz="2300" dirty="0" smtClean="0"/>
              <a:t>after some </a:t>
            </a:r>
            <a:r>
              <a:rPr lang="en-GB" sz="2300" dirty="0"/>
              <a:t>votes are recorded in EVM or after printing of some paper slips (</a:t>
            </a:r>
            <a:r>
              <a:rPr lang="en-GB" sz="2300" dirty="0" err="1" smtClean="0"/>
              <a:t>Ballot'slips</a:t>
            </a:r>
            <a:r>
              <a:rPr lang="en-GB" sz="2300" dirty="0" smtClean="0"/>
              <a:t>) VVPAT become </a:t>
            </a:r>
            <a:r>
              <a:rPr lang="en-GB" sz="2300" dirty="0"/>
              <a:t>defective i.e. goes in error</a:t>
            </a:r>
            <a:r>
              <a:rPr lang="en-GB" sz="2300" dirty="0" smtClean="0"/>
              <a:t>.</a:t>
            </a:r>
            <a:endParaRPr lang="en-GB" sz="2300" dirty="0"/>
          </a:p>
        </p:txBody>
      </p:sp>
    </p:spTree>
    <p:extLst>
      <p:ext uri="{BB962C8B-B14F-4D97-AF65-F5344CB8AC3E}">
        <p14:creationId xmlns:p14="http://schemas.microsoft.com/office/powerpoint/2010/main" val="3319548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255520" y="487680"/>
            <a:ext cx="3459480" cy="3596640"/>
          </a:xfrm>
          <a:prstGeom prst="ellipse">
            <a:avLst/>
          </a:prstGeom>
        </p:spPr>
        <p:style>
          <a:lnRef idx="0">
            <a:schemeClr val="accent3"/>
          </a:lnRef>
          <a:fillRef idx="3">
            <a:schemeClr val="accent3"/>
          </a:fillRef>
          <a:effectRef idx="3">
            <a:schemeClr val="accent3"/>
          </a:effectRef>
          <a:fontRef idx="minor">
            <a:schemeClr val="lt1"/>
          </a:fontRef>
        </p:style>
        <p:txBody>
          <a:bodyPr lIns="73152" tIns="36576" rIns="73152" bIns="36576" anchor="ctr"/>
          <a:lstStyle/>
          <a:p>
            <a:pPr algn="ctr" eaLnBrk="1" hangingPunct="1">
              <a:defRPr/>
            </a:pPr>
            <a:r>
              <a:rPr lang="en-US" sz="3200" b="1" dirty="0">
                <a:solidFill>
                  <a:schemeClr val="tx1"/>
                </a:solidFill>
              </a:rPr>
              <a:t>New Instructions after General Elections to WBLA 2016</a:t>
            </a:r>
          </a:p>
        </p:txBody>
      </p:sp>
      <p:cxnSp>
        <p:nvCxnSpPr>
          <p:cNvPr id="4" name="Straight Connector 3"/>
          <p:cNvCxnSpPr/>
          <p:nvPr/>
        </p:nvCxnSpPr>
        <p:spPr>
          <a:xfrm flipV="1">
            <a:off x="792163" y="3292475"/>
            <a:ext cx="1706562" cy="1157288"/>
          </a:xfrm>
          <a:prstGeom prst="line">
            <a:avLst/>
          </a:prstGeom>
          <a:ln w="76200">
            <a:solidFill>
              <a:srgbClr val="FFC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96748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upRight)">
                                      <p:cBhvr>
                                        <p:cTn id="7" dur="1000"/>
                                        <p:tgtEl>
                                          <p:spTgt spid="4"/>
                                        </p:tgtEl>
                                      </p:cBhvr>
                                    </p:animEffect>
                                  </p:childTnLst>
                                </p:cTn>
                              </p:par>
                            </p:childTnLst>
                          </p:cTn>
                        </p:par>
                        <p:par>
                          <p:cTn id="8" fill="hold" nodeType="afterGroup">
                            <p:stCondLst>
                              <p:cond delay="1000"/>
                            </p:stCondLst>
                            <p:childTnLst>
                              <p:par>
                                <p:cTn id="9" presetID="53"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219075"/>
            <a:ext cx="6416675" cy="314325"/>
          </a:xfrm>
        </p:spPr>
        <p:txBody>
          <a:bodyPr/>
          <a:lstStyle/>
          <a:p>
            <a:r>
              <a:rPr lang="en-GB" sz="2400" dirty="0"/>
              <a:t>Storage of Polled and </a:t>
            </a:r>
            <a:r>
              <a:rPr lang="en-GB" sz="2400" dirty="0" smtClean="0"/>
              <a:t>Un-polled </a:t>
            </a:r>
            <a:r>
              <a:rPr lang="en-GB" sz="2400" dirty="0"/>
              <a:t>EVMs </a:t>
            </a:r>
            <a:r>
              <a:rPr lang="en-GB" sz="2400" dirty="0" smtClean="0"/>
              <a:t>&amp; VVPATs</a:t>
            </a:r>
            <a:endParaRPr lang="en-IN" sz="2400" dirty="0"/>
          </a:p>
        </p:txBody>
      </p:sp>
      <p:sp>
        <p:nvSpPr>
          <p:cNvPr id="3" name="Content Placeholder 2"/>
          <p:cNvSpPr>
            <a:spLocks noGrp="1"/>
          </p:cNvSpPr>
          <p:nvPr>
            <p:ph idx="1"/>
          </p:nvPr>
        </p:nvSpPr>
        <p:spPr>
          <a:xfrm>
            <a:off x="304800" y="550332"/>
            <a:ext cx="6705600" cy="4783667"/>
          </a:xfrm>
        </p:spPr>
        <p:txBody>
          <a:bodyPr/>
          <a:lstStyle/>
          <a:p>
            <a:r>
              <a:rPr lang="en-GB" sz="2000" dirty="0" smtClean="0"/>
              <a:t>Category </a:t>
            </a:r>
            <a:r>
              <a:rPr lang="en-GB" sz="2000" dirty="0"/>
              <a:t>C: </a:t>
            </a:r>
            <a:r>
              <a:rPr lang="en-GB" sz="2000" dirty="0" smtClean="0"/>
              <a:t>Defective Un-polled </a:t>
            </a:r>
            <a:r>
              <a:rPr lang="en-GB" sz="2000" dirty="0"/>
              <a:t>EVMs &amp; </a:t>
            </a:r>
            <a:r>
              <a:rPr lang="en-GB" sz="2000" dirty="0" smtClean="0"/>
              <a:t>VVPATs </a:t>
            </a:r>
            <a:r>
              <a:rPr lang="en-GB" sz="2000" dirty="0"/>
              <a:t>are those which become </a:t>
            </a:r>
            <a:r>
              <a:rPr lang="en-GB" sz="2000" dirty="0" smtClean="0"/>
              <a:t>defective before </a:t>
            </a:r>
            <a:r>
              <a:rPr lang="en-GB" sz="2000" dirty="0"/>
              <a:t>commencement of poll and are replaced.</a:t>
            </a:r>
          </a:p>
          <a:p>
            <a:r>
              <a:rPr lang="en-GB" sz="2000" dirty="0"/>
              <a:t>Category D: Unused </a:t>
            </a:r>
            <a:r>
              <a:rPr lang="en-GB" sz="2000" dirty="0" smtClean="0"/>
              <a:t>EVMs </a:t>
            </a:r>
            <a:r>
              <a:rPr lang="en-GB" sz="2000" dirty="0"/>
              <a:t>&amp; </a:t>
            </a:r>
            <a:r>
              <a:rPr lang="en-GB" sz="2000" dirty="0" smtClean="0"/>
              <a:t>VVPATs </a:t>
            </a:r>
            <a:r>
              <a:rPr lang="en-GB" sz="2000" dirty="0"/>
              <a:t>are those which are with </a:t>
            </a:r>
            <a:r>
              <a:rPr lang="en-GB" sz="2000" dirty="0" smtClean="0"/>
              <a:t>Sector / Zonal Area Magistrate</a:t>
            </a:r>
            <a:r>
              <a:rPr lang="en-GB" sz="2000" dirty="0"/>
              <a:t>, as reserve and are not used in actual poll</a:t>
            </a:r>
            <a:r>
              <a:rPr lang="en-GB" sz="2000" dirty="0" smtClean="0"/>
              <a:t>.</a:t>
            </a:r>
          </a:p>
          <a:p>
            <a:endParaRPr lang="en-GB" sz="2000" dirty="0"/>
          </a:p>
          <a:p>
            <a:pPr marL="0" indent="0" algn="just">
              <a:buNone/>
            </a:pPr>
            <a:r>
              <a:rPr lang="en-IN" sz="2000" b="1" i="1" dirty="0">
                <a:solidFill>
                  <a:srgbClr val="00B0F0"/>
                </a:solidFill>
              </a:rPr>
              <a:t>EVMs &amp; </a:t>
            </a:r>
            <a:r>
              <a:rPr lang="en-IN" sz="2000" b="1" i="1" dirty="0" smtClean="0">
                <a:solidFill>
                  <a:srgbClr val="00B0F0"/>
                </a:solidFill>
              </a:rPr>
              <a:t>VVPATs </a:t>
            </a:r>
            <a:r>
              <a:rPr lang="en-GB" sz="2000" b="1" i="1" dirty="0" smtClean="0">
                <a:solidFill>
                  <a:srgbClr val="00B0F0"/>
                </a:solidFill>
              </a:rPr>
              <a:t>of </a:t>
            </a:r>
            <a:r>
              <a:rPr lang="en-GB" sz="2000" b="1" i="1" dirty="0">
                <a:solidFill>
                  <a:srgbClr val="00B0F0"/>
                </a:solidFill>
              </a:rPr>
              <a:t>Category 'A' &amp; 'B' (i.e. Polled and Defective Polled) shall be stored in the Strong Room </a:t>
            </a:r>
            <a:r>
              <a:rPr lang="en-GB" sz="2000" b="1" i="1" dirty="0" smtClean="0">
                <a:solidFill>
                  <a:srgbClr val="00B0F0"/>
                </a:solidFill>
              </a:rPr>
              <a:t>as </a:t>
            </a:r>
            <a:r>
              <a:rPr lang="en-IN" sz="2000" b="1" i="1" dirty="0" smtClean="0">
                <a:solidFill>
                  <a:srgbClr val="00B0F0"/>
                </a:solidFill>
              </a:rPr>
              <a:t>per </a:t>
            </a:r>
            <a:r>
              <a:rPr lang="en-IN" sz="2000" b="1" i="1" dirty="0">
                <a:solidFill>
                  <a:srgbClr val="00B0F0"/>
                </a:solidFill>
              </a:rPr>
              <a:t>procedure laid down.</a:t>
            </a:r>
          </a:p>
          <a:p>
            <a:pPr marL="0" indent="0" algn="just">
              <a:buNone/>
            </a:pPr>
            <a:r>
              <a:rPr lang="en-GB" sz="2000" b="1" i="1" dirty="0">
                <a:solidFill>
                  <a:srgbClr val="00B0F0"/>
                </a:solidFill>
              </a:rPr>
              <a:t>EVMs </a:t>
            </a:r>
            <a:r>
              <a:rPr lang="en-GB" sz="2000" b="1" i="1" dirty="0" smtClean="0">
                <a:solidFill>
                  <a:srgbClr val="00B0F0"/>
                </a:solidFill>
              </a:rPr>
              <a:t>&amp; VVPATs </a:t>
            </a:r>
            <a:r>
              <a:rPr lang="en-GB" sz="2000" b="1" i="1" dirty="0">
                <a:solidFill>
                  <a:srgbClr val="00B0F0"/>
                </a:solidFill>
              </a:rPr>
              <a:t>of Category 'C' &amp; 'D' (i.e. Defective </a:t>
            </a:r>
            <a:r>
              <a:rPr lang="en-GB" sz="2000" b="1" i="1" dirty="0" smtClean="0">
                <a:solidFill>
                  <a:srgbClr val="00B0F0"/>
                </a:solidFill>
              </a:rPr>
              <a:t>un-polled </a:t>
            </a:r>
            <a:r>
              <a:rPr lang="en-GB" sz="2000" b="1" i="1" dirty="0">
                <a:solidFill>
                  <a:srgbClr val="00B0F0"/>
                </a:solidFill>
              </a:rPr>
              <a:t>and Unused </a:t>
            </a:r>
            <a:r>
              <a:rPr lang="en-GB" sz="2000" b="1" i="1" dirty="0" smtClean="0">
                <a:solidFill>
                  <a:srgbClr val="00B0F0"/>
                </a:solidFill>
              </a:rPr>
              <a:t>Reserve) shall </a:t>
            </a:r>
            <a:r>
              <a:rPr lang="en-GB" sz="2000" b="1" i="1" dirty="0">
                <a:solidFill>
                  <a:srgbClr val="00B0F0"/>
                </a:solidFill>
              </a:rPr>
              <a:t>be stored securely separately in a different room, which shall not be in the </a:t>
            </a:r>
            <a:r>
              <a:rPr lang="en-GB" sz="2000" b="1" i="1" dirty="0" smtClean="0">
                <a:solidFill>
                  <a:srgbClr val="00B0F0"/>
                </a:solidFill>
              </a:rPr>
              <a:t>vicinity </a:t>
            </a:r>
            <a:r>
              <a:rPr lang="en-GB" sz="2000" b="1" i="1" dirty="0">
                <a:solidFill>
                  <a:srgbClr val="00B0F0"/>
                </a:solidFill>
              </a:rPr>
              <a:t>of </a:t>
            </a:r>
            <a:r>
              <a:rPr lang="en-GB" sz="2000" b="1" i="1" dirty="0" smtClean="0">
                <a:solidFill>
                  <a:srgbClr val="00B0F0"/>
                </a:solidFill>
              </a:rPr>
              <a:t>AC strong </a:t>
            </a:r>
            <a:r>
              <a:rPr lang="en-GB" sz="2000" b="1" i="1" dirty="0">
                <a:solidFill>
                  <a:srgbClr val="00B0F0"/>
                </a:solidFill>
              </a:rPr>
              <a:t>room. </a:t>
            </a:r>
            <a:endParaRPr lang="en-IN" sz="2000" b="1" i="1" dirty="0">
              <a:solidFill>
                <a:srgbClr val="00B0F0"/>
              </a:solidFill>
            </a:endParaRPr>
          </a:p>
        </p:txBody>
      </p:sp>
    </p:spTree>
    <p:extLst>
      <p:ext uri="{BB962C8B-B14F-4D97-AF65-F5344CB8AC3E}">
        <p14:creationId xmlns:p14="http://schemas.microsoft.com/office/powerpoint/2010/main" val="3577745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Box 3"/>
          <p:cNvSpPr txBox="1">
            <a:spLocks noChangeArrowheads="1"/>
          </p:cNvSpPr>
          <p:nvPr/>
        </p:nvSpPr>
        <p:spPr bwMode="auto">
          <a:xfrm>
            <a:off x="228600" y="533400"/>
            <a:ext cx="6766560" cy="5321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Char char="Ø"/>
            </a:pPr>
            <a:r>
              <a:rPr lang="en-US" altLang="en-US" sz="1920" dirty="0">
                <a:solidFill>
                  <a:srgbClr val="518B21"/>
                </a:solidFill>
              </a:rPr>
              <a:t>Web-camera should be placed at sufficient height, say </a:t>
            </a:r>
          </a:p>
          <a:p>
            <a:pPr eaLnBrk="1" hangingPunct="1"/>
            <a:r>
              <a:rPr lang="en-US" altLang="en-US" sz="1920" dirty="0">
                <a:solidFill>
                  <a:srgbClr val="518B21"/>
                </a:solidFill>
              </a:rPr>
              <a:t>   7-8 ft. above the ground.</a:t>
            </a:r>
          </a:p>
          <a:p>
            <a:pPr eaLnBrk="1" hangingPunct="1"/>
            <a:endParaRPr lang="en-US" altLang="en-US" sz="1920" dirty="0" smtClean="0">
              <a:solidFill>
                <a:srgbClr val="518B21"/>
              </a:solidFill>
            </a:endParaRPr>
          </a:p>
          <a:p>
            <a:pPr eaLnBrk="1" hangingPunct="1">
              <a:buFont typeface="Wingdings" pitchFamily="2" charset="2"/>
              <a:buChar char="Ø"/>
            </a:pPr>
            <a:r>
              <a:rPr lang="en-US" altLang="en-US" sz="1920" dirty="0" smtClean="0">
                <a:solidFill>
                  <a:srgbClr val="518B21"/>
                </a:solidFill>
              </a:rPr>
              <a:t>The </a:t>
            </a:r>
            <a:r>
              <a:rPr lang="en-US" altLang="en-US" sz="1920" dirty="0">
                <a:solidFill>
                  <a:srgbClr val="518B21"/>
                </a:solidFill>
              </a:rPr>
              <a:t>camera should be placed on a stable and sturdy  platform or on a wall mounted stand and kept in a fixed position.</a:t>
            </a:r>
          </a:p>
          <a:p>
            <a:pPr eaLnBrk="1" hangingPunct="1"/>
            <a:endParaRPr lang="en-US" altLang="en-US" sz="1600" dirty="0">
              <a:solidFill>
                <a:srgbClr val="518B21"/>
              </a:solidFill>
            </a:endParaRPr>
          </a:p>
          <a:p>
            <a:pPr eaLnBrk="1" hangingPunct="1">
              <a:buFont typeface="Wingdings" pitchFamily="2" charset="2"/>
              <a:buChar char="Ø"/>
            </a:pPr>
            <a:r>
              <a:rPr lang="en-US" sz="1920" dirty="0">
                <a:solidFill>
                  <a:srgbClr val="518B21"/>
                </a:solidFill>
              </a:rPr>
              <a:t>The position  of the  camera  should   be such  that   a broad view  of the  following   aspects of elections    (poll)  proceeding are clearly captured  and transmitted:</a:t>
            </a:r>
          </a:p>
          <a:p>
            <a:pPr eaLnBrk="1" hangingPunct="1"/>
            <a:endParaRPr lang="en-US" sz="880" dirty="0">
              <a:solidFill>
                <a:schemeClr val="bg1"/>
              </a:solidFill>
            </a:endParaRPr>
          </a:p>
          <a:p>
            <a:pPr eaLnBrk="1" hangingPunct="1">
              <a:lnSpc>
                <a:spcPct val="150000"/>
              </a:lnSpc>
            </a:pPr>
            <a:r>
              <a:rPr lang="en-US" sz="1920" dirty="0">
                <a:solidFill>
                  <a:srgbClr val="903A18"/>
                </a:solidFill>
              </a:rPr>
              <a:t>  (i)   Process of identification   of voter by Polling   Officer;</a:t>
            </a:r>
          </a:p>
          <a:p>
            <a:pPr eaLnBrk="1" hangingPunct="1">
              <a:lnSpc>
                <a:spcPct val="150000"/>
              </a:lnSpc>
            </a:pPr>
            <a:r>
              <a:rPr lang="en-US" sz="1920" dirty="0">
                <a:solidFill>
                  <a:srgbClr val="903A18"/>
                </a:solidFill>
              </a:rPr>
              <a:t>  (ii)   Application    of indelible  ink on the finger of voter;</a:t>
            </a:r>
            <a:endParaRPr lang="en-IN" sz="1920" dirty="0">
              <a:solidFill>
                <a:srgbClr val="903A18"/>
              </a:solidFill>
            </a:endParaRPr>
          </a:p>
          <a:p>
            <a:pPr eaLnBrk="1" hangingPunct="1">
              <a:lnSpc>
                <a:spcPct val="150000"/>
              </a:lnSpc>
            </a:pPr>
            <a:r>
              <a:rPr lang="en-US" sz="1920" dirty="0">
                <a:solidFill>
                  <a:srgbClr val="903A18"/>
                </a:solidFill>
              </a:rPr>
              <a:t>  (iii)  Initialization  of   Control   Unit   of   EVM  by Presiding   </a:t>
            </a:r>
          </a:p>
          <a:p>
            <a:pPr eaLnBrk="1" hangingPunct="1">
              <a:lnSpc>
                <a:spcPct val="150000"/>
              </a:lnSpc>
            </a:pPr>
            <a:r>
              <a:rPr lang="en-US" sz="1920" dirty="0">
                <a:solidFill>
                  <a:srgbClr val="903A18"/>
                </a:solidFill>
              </a:rPr>
              <a:t>        Officer    after   satisfactory identification  of voter</a:t>
            </a:r>
            <a:endParaRPr lang="en-US" altLang="en-US" sz="1920" dirty="0">
              <a:solidFill>
                <a:srgbClr val="903A18"/>
              </a:solidFill>
            </a:endParaRPr>
          </a:p>
          <a:p>
            <a:pPr eaLnBrk="1" hangingPunct="1">
              <a:lnSpc>
                <a:spcPct val="150000"/>
              </a:lnSpc>
              <a:buFont typeface="Wingdings" pitchFamily="2" charset="2"/>
              <a:buChar char="Ø"/>
            </a:pPr>
            <a:endParaRPr lang="en-US" altLang="en-US" dirty="0">
              <a:solidFill>
                <a:schemeClr val="bg1"/>
              </a:solidFill>
            </a:endParaRPr>
          </a:p>
        </p:txBody>
      </p:sp>
      <p:sp>
        <p:nvSpPr>
          <p:cNvPr id="2" name="TextBox 1"/>
          <p:cNvSpPr txBox="1"/>
          <p:nvPr/>
        </p:nvSpPr>
        <p:spPr>
          <a:xfrm>
            <a:off x="76200" y="40850"/>
            <a:ext cx="7071360" cy="547842"/>
          </a:xfrm>
          <a:prstGeom prst="rect">
            <a:avLst/>
          </a:prstGeom>
          <a:noFill/>
        </p:spPr>
        <p:txBody>
          <a:bodyPr wrap="square" rtlCol="0">
            <a:spAutoFit/>
          </a:bodyPr>
          <a:lstStyle/>
          <a:p>
            <a:pPr algn="ctr"/>
            <a:r>
              <a:rPr lang="en-IN" sz="1760" b="1" dirty="0" smtClean="0">
                <a:solidFill>
                  <a:srgbClr val="0C2D96"/>
                </a:solidFill>
              </a:rPr>
              <a:t>WEB CASTING PROTOCOL </a:t>
            </a:r>
          </a:p>
          <a:p>
            <a:pPr algn="ctr"/>
            <a:r>
              <a:rPr lang="en-IN" sz="1200" dirty="0" smtClean="0"/>
              <a:t>(ECI Inst. no</a:t>
            </a:r>
            <a:r>
              <a:rPr lang="en-IN" sz="1200" dirty="0"/>
              <a:t>. 464/INST/2016-EPS </a:t>
            </a:r>
            <a:r>
              <a:rPr lang="en-IN" sz="1200" dirty="0" err="1"/>
              <a:t>dt.</a:t>
            </a:r>
            <a:r>
              <a:rPr lang="en-IN" sz="1200" dirty="0"/>
              <a:t> 30.04.2016)</a:t>
            </a:r>
          </a:p>
        </p:txBody>
      </p:sp>
    </p:spTree>
    <p:extLst>
      <p:ext uri="{BB962C8B-B14F-4D97-AF65-F5344CB8AC3E}">
        <p14:creationId xmlns:p14="http://schemas.microsoft.com/office/powerpoint/2010/main" val="1941561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0333" y="304800"/>
            <a:ext cx="6949440" cy="4358116"/>
          </a:xfrm>
          <a:prstGeom prst="rect">
            <a:avLst/>
          </a:prstGeom>
          <a:noFill/>
        </p:spPr>
        <p:txBody>
          <a:bodyPr wrap="square" rtlCol="0">
            <a:spAutoFit/>
          </a:bodyPr>
          <a:lstStyle/>
          <a:p>
            <a:pPr eaLnBrk="1" hangingPunct="1">
              <a:lnSpc>
                <a:spcPct val="150000"/>
              </a:lnSpc>
            </a:pPr>
            <a:r>
              <a:rPr lang="en-US" sz="1920" dirty="0">
                <a:solidFill>
                  <a:schemeClr val="bg1"/>
                </a:solidFill>
              </a:rPr>
              <a:t>  </a:t>
            </a:r>
            <a:r>
              <a:rPr lang="en-US" sz="1920" dirty="0">
                <a:solidFill>
                  <a:srgbClr val="903A18"/>
                </a:solidFill>
              </a:rPr>
              <a:t>iv)  Voter's  visit   to Voting  compartment   for  casting vote  on the   balloting  unit  of EVM,</a:t>
            </a:r>
            <a:r>
              <a:rPr lang="en-IN" sz="1920" dirty="0">
                <a:solidFill>
                  <a:srgbClr val="903A18"/>
                </a:solidFill>
              </a:rPr>
              <a:t> </a:t>
            </a:r>
            <a:r>
              <a:rPr lang="en-US" sz="1920" dirty="0">
                <a:solidFill>
                  <a:srgbClr val="903A18"/>
                </a:solidFill>
              </a:rPr>
              <a:t>but  without  showing  cover face of Ballot  Unit so that  voter's  secrecy is preserved under all  conditions.</a:t>
            </a:r>
            <a:endParaRPr lang="en-IN" sz="1920" dirty="0">
              <a:solidFill>
                <a:srgbClr val="903A18"/>
              </a:solidFill>
            </a:endParaRPr>
          </a:p>
          <a:p>
            <a:pPr eaLnBrk="1" hangingPunct="1">
              <a:lnSpc>
                <a:spcPct val="150000"/>
              </a:lnSpc>
            </a:pPr>
            <a:r>
              <a:rPr lang="en-US" sz="1920" dirty="0">
                <a:solidFill>
                  <a:srgbClr val="903A18"/>
                </a:solidFill>
              </a:rPr>
              <a:t>  v)     Presence   of Polling  Agents to the possible  extent.</a:t>
            </a:r>
            <a:endParaRPr lang="en-IN" sz="1920" dirty="0">
              <a:solidFill>
                <a:srgbClr val="903A18"/>
              </a:solidFill>
            </a:endParaRPr>
          </a:p>
          <a:p>
            <a:pPr eaLnBrk="1" hangingPunct="1">
              <a:lnSpc>
                <a:spcPct val="150000"/>
              </a:lnSpc>
            </a:pPr>
            <a:r>
              <a:rPr lang="en-US" sz="1920" dirty="0">
                <a:solidFill>
                  <a:srgbClr val="903A18"/>
                </a:solidFill>
              </a:rPr>
              <a:t> vi)   At the time  of closing of poll, distribution of slips  to the voters in queue.</a:t>
            </a:r>
            <a:endParaRPr lang="en-IN" sz="1920" dirty="0">
              <a:solidFill>
                <a:srgbClr val="903A18"/>
              </a:solidFill>
            </a:endParaRPr>
          </a:p>
          <a:p>
            <a:pPr eaLnBrk="1" hangingPunct="1">
              <a:lnSpc>
                <a:spcPct val="150000"/>
              </a:lnSpc>
            </a:pPr>
            <a:r>
              <a:rPr lang="en-US" sz="1920" dirty="0">
                <a:solidFill>
                  <a:srgbClr val="903A18"/>
                </a:solidFill>
              </a:rPr>
              <a:t> vii)   Sealing   of  EVM (BU/CU),  VVPAT and giving  copies of form  17-C  to  polling agents.</a:t>
            </a:r>
            <a:endParaRPr lang="en-IN" sz="1920" dirty="0">
              <a:solidFill>
                <a:srgbClr val="903A18"/>
              </a:solidFill>
            </a:endParaRPr>
          </a:p>
          <a:p>
            <a:endParaRPr lang="en-IN" dirty="0"/>
          </a:p>
        </p:txBody>
      </p:sp>
    </p:spTree>
    <p:extLst>
      <p:ext uri="{BB962C8B-B14F-4D97-AF65-F5344CB8AC3E}">
        <p14:creationId xmlns:p14="http://schemas.microsoft.com/office/powerpoint/2010/main" val="3423252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 y="975360"/>
            <a:ext cx="6888480" cy="3914918"/>
          </a:xfrm>
          <a:prstGeom prst="rect">
            <a:avLst/>
          </a:prstGeom>
          <a:noFill/>
        </p:spPr>
        <p:txBody>
          <a:bodyPr wrap="square" rtlCol="0">
            <a:spAutoFit/>
          </a:bodyPr>
          <a:lstStyle/>
          <a:p>
            <a:pPr marL="228600" indent="-228600" algn="just">
              <a:buFont typeface="Wingdings" pitchFamily="2" charset="2"/>
              <a:buChar char="Ø"/>
            </a:pPr>
            <a:r>
              <a:rPr lang="en-US" sz="1920" dirty="0">
                <a:solidFill>
                  <a:srgbClr val="518B21"/>
                </a:solidFill>
              </a:rPr>
              <a:t>The Sector  Officer  concerned should   give  polling station-wise   certificate  to the  Returning Officer that  webcasting   arrangements    have  been  made  as specified  </a:t>
            </a:r>
            <a:r>
              <a:rPr lang="en-US" sz="1920" dirty="0" smtClean="0">
                <a:solidFill>
                  <a:srgbClr val="518B21"/>
                </a:solidFill>
              </a:rPr>
              <a:t>and  </a:t>
            </a:r>
            <a:r>
              <a:rPr lang="en-US" sz="1920" dirty="0">
                <a:solidFill>
                  <a:srgbClr val="518B21"/>
                </a:solidFill>
              </a:rPr>
              <a:t>are functioning properly.   </a:t>
            </a:r>
          </a:p>
          <a:p>
            <a:pPr marL="228600" indent="-228600" algn="just">
              <a:buFont typeface="Wingdings" pitchFamily="2" charset="2"/>
              <a:buChar char="Ø"/>
            </a:pPr>
            <a:endParaRPr lang="en-US" sz="1920" dirty="0">
              <a:solidFill>
                <a:srgbClr val="518B21"/>
              </a:solidFill>
            </a:endParaRPr>
          </a:p>
          <a:p>
            <a:pPr algn="just"/>
            <a:endParaRPr lang="en-US" sz="1920" dirty="0">
              <a:solidFill>
                <a:srgbClr val="518B21"/>
              </a:solidFill>
            </a:endParaRPr>
          </a:p>
          <a:p>
            <a:pPr marL="228600" indent="-228600" algn="just">
              <a:buFont typeface="Wingdings" pitchFamily="2" charset="2"/>
              <a:buChar char="Ø"/>
            </a:pPr>
            <a:r>
              <a:rPr lang="en-US" sz="1920" dirty="0">
                <a:solidFill>
                  <a:srgbClr val="518B21"/>
                </a:solidFill>
              </a:rPr>
              <a:t>District   Election  Officer  shall  furnish   a consolidated    report  to the Chief  Electoral   Officer  for onward   submission   to the Commission.</a:t>
            </a:r>
          </a:p>
          <a:p>
            <a:pPr marL="228600" indent="-228600" algn="just">
              <a:buFont typeface="Wingdings" pitchFamily="2" charset="2"/>
              <a:buChar char="Ø"/>
            </a:pPr>
            <a:endParaRPr lang="en-US" sz="1920" dirty="0">
              <a:solidFill>
                <a:srgbClr val="518B21"/>
              </a:solidFill>
            </a:endParaRPr>
          </a:p>
          <a:p>
            <a:pPr marL="228600" indent="-228600" algn="just">
              <a:buFont typeface="Wingdings" pitchFamily="2" charset="2"/>
              <a:buChar char="Ø"/>
            </a:pPr>
            <a:endParaRPr lang="en-US" sz="1920" dirty="0">
              <a:solidFill>
                <a:srgbClr val="518B21"/>
              </a:solidFill>
            </a:endParaRPr>
          </a:p>
          <a:p>
            <a:pPr marL="228600" indent="-228600" algn="just">
              <a:buFont typeface="Wingdings" pitchFamily="2" charset="2"/>
              <a:buChar char="Ø"/>
            </a:pPr>
            <a:endParaRPr lang="en-US" sz="1920" dirty="0">
              <a:solidFill>
                <a:srgbClr val="518B21"/>
              </a:solidFill>
            </a:endParaRPr>
          </a:p>
          <a:p>
            <a:endParaRPr lang="en-IN" dirty="0"/>
          </a:p>
        </p:txBody>
      </p:sp>
    </p:spTree>
    <p:extLst>
      <p:ext uri="{BB962C8B-B14F-4D97-AF65-F5344CB8AC3E}">
        <p14:creationId xmlns:p14="http://schemas.microsoft.com/office/powerpoint/2010/main" val="2409594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 y="426720"/>
            <a:ext cx="6400800" cy="3619452"/>
          </a:xfrm>
          <a:prstGeom prst="rect">
            <a:avLst/>
          </a:prstGeom>
          <a:noFill/>
        </p:spPr>
        <p:txBody>
          <a:bodyPr wrap="square" rtlCol="0">
            <a:spAutoFit/>
          </a:bodyPr>
          <a:lstStyle/>
          <a:p>
            <a:pPr algn="just"/>
            <a:endParaRPr lang="en-US" sz="1920" dirty="0">
              <a:solidFill>
                <a:srgbClr val="518B21"/>
              </a:solidFill>
            </a:endParaRPr>
          </a:p>
          <a:p>
            <a:pPr marL="228600" indent="-228600" algn="just">
              <a:buFont typeface="Wingdings" pitchFamily="2" charset="2"/>
              <a:buChar char="Ø"/>
            </a:pPr>
            <a:r>
              <a:rPr lang="en-US" sz="1920" dirty="0">
                <a:solidFill>
                  <a:srgbClr val="518B21"/>
                </a:solidFill>
              </a:rPr>
              <a:t>The RO shall  prepare   signage  of size "30 inch  by 18 inch"  with </a:t>
            </a:r>
            <a:r>
              <a:rPr lang="en-US" sz="1920" dirty="0" err="1">
                <a:solidFill>
                  <a:srgbClr val="518B21"/>
                </a:solidFill>
              </a:rPr>
              <a:t>colour</a:t>
            </a:r>
            <a:r>
              <a:rPr lang="en-US" sz="1920" dirty="0">
                <a:solidFill>
                  <a:srgbClr val="518B21"/>
                </a:solidFill>
              </a:rPr>
              <a:t> scheme  of black letters on   fluorescent   yellow  background,  having  the  following   text - </a:t>
            </a:r>
            <a:r>
              <a:rPr lang="en-US" sz="1600" dirty="0">
                <a:solidFill>
                  <a:srgbClr val="518B21"/>
                </a:solidFill>
              </a:rPr>
              <a:t>YOU  ARE UNDER WEB CAMERA/CCTV    SURVIELLANCE". </a:t>
            </a:r>
            <a:r>
              <a:rPr lang="en-US" sz="1920" dirty="0">
                <a:solidFill>
                  <a:srgbClr val="518B21"/>
                </a:solidFill>
              </a:rPr>
              <a:t>This signage  shall    be displayed    prominently   at  multiple locations,  inside and outside the polling booth.</a:t>
            </a:r>
          </a:p>
          <a:p>
            <a:pPr algn="just"/>
            <a:endParaRPr lang="en-US" sz="1920" dirty="0">
              <a:solidFill>
                <a:srgbClr val="518B21"/>
              </a:solidFill>
            </a:endParaRPr>
          </a:p>
          <a:p>
            <a:pPr marL="228600" indent="-228600" algn="just">
              <a:buFont typeface="Wingdings" pitchFamily="2" charset="2"/>
              <a:buChar char="Ø"/>
            </a:pPr>
            <a:r>
              <a:rPr lang="en-US" sz="1920" dirty="0">
                <a:solidFill>
                  <a:srgbClr val="518B21"/>
                </a:solidFill>
              </a:rPr>
              <a:t>It must  be ensured that   in  the frame   work  used for </a:t>
            </a:r>
            <a:r>
              <a:rPr lang="en-US" sz="1920" dirty="0" smtClean="0">
                <a:solidFill>
                  <a:srgbClr val="518B21"/>
                </a:solidFill>
              </a:rPr>
              <a:t>webcasting, advertisement of </a:t>
            </a:r>
            <a:r>
              <a:rPr lang="en-US" sz="1920" dirty="0">
                <a:solidFill>
                  <a:srgbClr val="518B21"/>
                </a:solidFill>
              </a:rPr>
              <a:t>any kind is not displayed.</a:t>
            </a:r>
          </a:p>
          <a:p>
            <a:endParaRPr lang="en-IN" dirty="0"/>
          </a:p>
        </p:txBody>
      </p:sp>
    </p:spTree>
    <p:extLst>
      <p:ext uri="{BB962C8B-B14F-4D97-AF65-F5344CB8AC3E}">
        <p14:creationId xmlns:p14="http://schemas.microsoft.com/office/powerpoint/2010/main" val="2054287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255520" y="487680"/>
            <a:ext cx="3459480" cy="3596640"/>
          </a:xfrm>
          <a:prstGeom prst="ellipse">
            <a:avLst/>
          </a:prstGeom>
        </p:spPr>
        <p:style>
          <a:lnRef idx="0">
            <a:schemeClr val="accent3"/>
          </a:lnRef>
          <a:fillRef idx="3">
            <a:schemeClr val="accent3"/>
          </a:fillRef>
          <a:effectRef idx="3">
            <a:schemeClr val="accent3"/>
          </a:effectRef>
          <a:fontRef idx="minor">
            <a:schemeClr val="lt1"/>
          </a:fontRef>
        </p:style>
        <p:txBody>
          <a:bodyPr lIns="73152" tIns="36576" rIns="73152" bIns="36576" anchor="ctr"/>
          <a:lstStyle/>
          <a:p>
            <a:pPr algn="ctr" eaLnBrk="1" hangingPunct="1">
              <a:defRPr/>
            </a:pPr>
            <a:r>
              <a:rPr lang="en-US" sz="3200" b="1" dirty="0">
                <a:solidFill>
                  <a:schemeClr val="tx1"/>
                </a:solidFill>
              </a:rPr>
              <a:t>Maintenance of Law &amp; Order around Polling Stations</a:t>
            </a:r>
          </a:p>
        </p:txBody>
      </p:sp>
      <p:cxnSp>
        <p:nvCxnSpPr>
          <p:cNvPr id="4" name="Straight Connector 3"/>
          <p:cNvCxnSpPr/>
          <p:nvPr/>
        </p:nvCxnSpPr>
        <p:spPr>
          <a:xfrm flipV="1">
            <a:off x="792163" y="3292475"/>
            <a:ext cx="1706562" cy="1157288"/>
          </a:xfrm>
          <a:prstGeom prst="line">
            <a:avLst/>
          </a:prstGeom>
          <a:ln w="76200">
            <a:solidFill>
              <a:srgbClr val="FFC00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upRight)">
                                      <p:cBhvr>
                                        <p:cTn id="7" dur="1000"/>
                                        <p:tgtEl>
                                          <p:spTgt spid="4"/>
                                        </p:tgtEl>
                                      </p:cBhvr>
                                    </p:animEffect>
                                  </p:childTnLst>
                                </p:cTn>
                              </p:par>
                            </p:childTnLst>
                          </p:cTn>
                        </p:par>
                        <p:par>
                          <p:cTn id="8" fill="hold" nodeType="afterGroup">
                            <p:stCondLst>
                              <p:cond delay="1000"/>
                            </p:stCondLst>
                            <p:childTnLst>
                              <p:par>
                                <p:cTn id="9" presetID="53"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6248400" cy="304800"/>
          </a:xfrm>
        </p:spPr>
        <p:txBody>
          <a:bodyPr rtlCol="0">
            <a:normAutofit fontScale="90000"/>
          </a:bodyPr>
          <a:lstStyle/>
          <a:p>
            <a:pPr defTabSz="731520" eaLnBrk="1" fontAlgn="auto" hangingPunct="1">
              <a:spcAft>
                <a:spcPts val="0"/>
              </a:spcAft>
              <a:defRPr/>
            </a:pPr>
            <a:r>
              <a:rPr lang="en-US" sz="1800" b="1" u="sng" dirty="0" smtClean="0">
                <a:solidFill>
                  <a:schemeClr val="accent2"/>
                </a:solidFill>
              </a:rPr>
              <a:t>Maintenance of Law and Order:   Enabling Provisions</a:t>
            </a:r>
            <a:endParaRPr lang="en-US" sz="1800" b="1" u="sng" dirty="0">
              <a:solidFill>
                <a:schemeClr val="accent2"/>
              </a:solidFill>
            </a:endParaRPr>
          </a:p>
        </p:txBody>
      </p:sp>
      <p:sp>
        <p:nvSpPr>
          <p:cNvPr id="3" name="Subtitle 2"/>
          <p:cNvSpPr>
            <a:spLocks noGrp="1"/>
          </p:cNvSpPr>
          <p:nvPr>
            <p:ph type="subTitle" idx="1"/>
          </p:nvPr>
        </p:nvSpPr>
        <p:spPr>
          <a:xfrm>
            <a:off x="685800" y="457200"/>
            <a:ext cx="6477000" cy="5029200"/>
          </a:xfrm>
        </p:spPr>
        <p:txBody>
          <a:bodyPr rtlCol="0">
            <a:normAutofit fontScale="92500" lnSpcReduction="10000"/>
          </a:bodyPr>
          <a:lstStyle/>
          <a:p>
            <a:pPr algn="l" defTabSz="731520" eaLnBrk="1" fontAlgn="auto" hangingPunct="1">
              <a:spcAft>
                <a:spcPts val="0"/>
              </a:spcAft>
              <a:defRPr/>
            </a:pPr>
            <a:r>
              <a:rPr lang="en-US" sz="1400" b="1" u="sng" dirty="0" smtClean="0">
                <a:solidFill>
                  <a:schemeClr val="accent5"/>
                </a:solidFill>
                <a:latin typeface="Candara" pitchFamily="34" charset="0"/>
              </a:rPr>
              <a:t> Setting Up of Candidates’ Election Booths:</a:t>
            </a:r>
          </a:p>
          <a:p>
            <a:pPr marL="342900" indent="-342900" algn="l" defTabSz="731520" eaLnBrk="1" fontAlgn="auto" hangingPunct="1">
              <a:spcAft>
                <a:spcPts val="0"/>
              </a:spcAft>
              <a:buFont typeface="+mj-lt"/>
              <a:buAutoNum type="arabicPeriod"/>
              <a:defRPr/>
            </a:pPr>
            <a:r>
              <a:rPr lang="en-US" sz="1600" dirty="0" smtClean="0">
                <a:solidFill>
                  <a:schemeClr val="tx1"/>
                </a:solidFill>
                <a:latin typeface="Candara" pitchFamily="34" charset="0"/>
              </a:rPr>
              <a:t> 	</a:t>
            </a:r>
            <a:r>
              <a:rPr lang="en-US" sz="1600" dirty="0" smtClean="0">
                <a:solidFill>
                  <a:schemeClr val="tx1"/>
                </a:solidFill>
              </a:rPr>
              <a:t>No Election Booth within 200 meters of a Polling Station;</a:t>
            </a:r>
          </a:p>
          <a:p>
            <a:pPr marL="342900" indent="-342900" algn="l" defTabSz="731520" eaLnBrk="1" fontAlgn="auto" hangingPunct="1">
              <a:spcAft>
                <a:spcPts val="0"/>
              </a:spcAft>
              <a:buFont typeface="+mj-lt"/>
              <a:buAutoNum type="arabicPeriod"/>
              <a:defRPr/>
            </a:pPr>
            <a:endParaRPr lang="en-US" sz="1600" dirty="0" smtClean="0">
              <a:solidFill>
                <a:schemeClr val="tx1"/>
              </a:solidFill>
            </a:endParaRPr>
          </a:p>
          <a:p>
            <a:pPr marL="342900" indent="-342900" algn="l" defTabSz="731520" eaLnBrk="1" fontAlgn="auto" hangingPunct="1">
              <a:spcAft>
                <a:spcPts val="0"/>
              </a:spcAft>
              <a:buFont typeface="+mj-lt"/>
              <a:buAutoNum type="arabicPeriod"/>
              <a:defRPr/>
            </a:pPr>
            <a:r>
              <a:rPr lang="en-US" sz="1600" dirty="0" smtClean="0">
                <a:solidFill>
                  <a:schemeClr val="tx1"/>
                </a:solidFill>
              </a:rPr>
              <a:t>	Booths will have one table and two chairs, a banner up to 3 ft X 4.5 ft; </a:t>
            </a:r>
            <a:r>
              <a:rPr lang="en-US" sz="1600" dirty="0">
                <a:solidFill>
                  <a:schemeClr val="tx1"/>
                </a:solidFill>
              </a:rPr>
              <a:t>t</a:t>
            </a:r>
            <a:r>
              <a:rPr lang="en-US" sz="1600" dirty="0" smtClean="0">
                <a:solidFill>
                  <a:schemeClr val="tx1"/>
                </a:solidFill>
              </a:rPr>
              <a:t>o </a:t>
            </a:r>
          </a:p>
          <a:p>
            <a:pPr algn="l" defTabSz="731520" eaLnBrk="1" fontAlgn="auto" hangingPunct="1">
              <a:spcAft>
                <a:spcPts val="0"/>
              </a:spcAft>
              <a:defRPr/>
            </a:pPr>
            <a:r>
              <a:rPr lang="en-US" sz="1600" dirty="0">
                <a:solidFill>
                  <a:schemeClr val="tx1"/>
                </a:solidFill>
              </a:rPr>
              <a:t> </a:t>
            </a:r>
            <a:r>
              <a:rPr lang="en-US" sz="1600" dirty="0" smtClean="0">
                <a:solidFill>
                  <a:schemeClr val="tx1"/>
                </a:solidFill>
              </a:rPr>
              <a:t>                 beat summer heat, tent 10x10 ft allowed.</a:t>
            </a:r>
          </a:p>
          <a:p>
            <a:pPr marL="342900" indent="-342900" algn="l" defTabSz="731520" eaLnBrk="1" fontAlgn="auto" hangingPunct="1">
              <a:spcAft>
                <a:spcPts val="0"/>
              </a:spcAft>
              <a:buFont typeface="+mj-lt"/>
              <a:buAutoNum type="arabicPeriod"/>
              <a:defRPr/>
            </a:pPr>
            <a:endParaRPr lang="en-US" sz="1600" dirty="0" smtClean="0">
              <a:solidFill>
                <a:schemeClr val="tx1"/>
              </a:solidFill>
            </a:endParaRPr>
          </a:p>
          <a:p>
            <a:pPr algn="l" defTabSz="731520" eaLnBrk="1" fontAlgn="auto" hangingPunct="1">
              <a:spcAft>
                <a:spcPts val="0"/>
              </a:spcAft>
              <a:defRPr/>
            </a:pPr>
            <a:r>
              <a:rPr lang="en-US" sz="1600" dirty="0" smtClean="0">
                <a:solidFill>
                  <a:schemeClr val="tx1"/>
                </a:solidFill>
              </a:rPr>
              <a:t>3.	Booths will have the sole purpose of delivering unofficial 	identity slips to electors without candidate’s name, symbol and name 	of political party;</a:t>
            </a:r>
          </a:p>
          <a:p>
            <a:pPr marL="342900" indent="-342900" algn="l" defTabSz="731520" eaLnBrk="1" fontAlgn="auto" hangingPunct="1">
              <a:spcAft>
                <a:spcPts val="0"/>
              </a:spcAft>
              <a:buFont typeface="+mj-lt"/>
              <a:buAutoNum type="arabicPeriod"/>
              <a:defRPr/>
            </a:pPr>
            <a:endParaRPr lang="en-US" sz="1600" dirty="0" smtClean="0">
              <a:solidFill>
                <a:schemeClr val="tx1"/>
              </a:solidFill>
            </a:endParaRPr>
          </a:p>
          <a:p>
            <a:pPr algn="l" defTabSz="731520" eaLnBrk="1" fontAlgn="auto" hangingPunct="1">
              <a:spcAft>
                <a:spcPts val="0"/>
              </a:spcAft>
              <a:defRPr/>
            </a:pPr>
            <a:r>
              <a:rPr lang="en-US" sz="1600" dirty="0" smtClean="0">
                <a:solidFill>
                  <a:schemeClr val="tx1"/>
                </a:solidFill>
              </a:rPr>
              <a:t>4. 	Advance Intimation in writing to Returning Officers  for setting up 	election booths is necessary, along with permission from local 	competent authority; permission is to produced by persons 	manning the booths on demand;</a:t>
            </a:r>
          </a:p>
          <a:p>
            <a:pPr algn="l" defTabSz="731520" eaLnBrk="1" fontAlgn="auto" hangingPunct="1">
              <a:spcAft>
                <a:spcPts val="0"/>
              </a:spcAft>
              <a:defRPr/>
            </a:pPr>
            <a:endParaRPr lang="en-US" sz="1600" dirty="0">
              <a:solidFill>
                <a:schemeClr val="tx1"/>
              </a:solidFill>
            </a:endParaRPr>
          </a:p>
          <a:p>
            <a:pPr algn="l" defTabSz="731520" eaLnBrk="1" fontAlgn="auto" hangingPunct="1">
              <a:spcAft>
                <a:spcPts val="0"/>
              </a:spcAft>
              <a:defRPr/>
            </a:pPr>
            <a:r>
              <a:rPr lang="en-US" sz="1600" dirty="0" smtClean="0">
                <a:solidFill>
                  <a:schemeClr val="tx1"/>
                </a:solidFill>
              </a:rPr>
              <a:t>5.	Persons manning the booths shall be voters of the Polling 	Stations displaying EPICs on demand to Sector Magistrates/ 	Police;</a:t>
            </a:r>
          </a:p>
          <a:p>
            <a:pPr marL="342900" indent="-342900" algn="l" defTabSz="731520" eaLnBrk="1" fontAlgn="auto" hangingPunct="1">
              <a:spcAft>
                <a:spcPts val="0"/>
              </a:spcAft>
              <a:buFont typeface="+mj-lt"/>
              <a:buAutoNum type="arabicPeriod"/>
              <a:defRPr/>
            </a:pPr>
            <a:endParaRPr lang="en-US" sz="1600" dirty="0" smtClean="0">
              <a:solidFill>
                <a:schemeClr val="tx1"/>
              </a:solidFill>
            </a:endParaRPr>
          </a:p>
          <a:p>
            <a:pPr algn="l" defTabSz="731520" eaLnBrk="1" fontAlgn="auto" hangingPunct="1">
              <a:spcAft>
                <a:spcPts val="0"/>
              </a:spcAft>
              <a:defRPr/>
            </a:pPr>
            <a:r>
              <a:rPr lang="en-US" sz="1600" dirty="0" smtClean="0">
                <a:solidFill>
                  <a:schemeClr val="tx1"/>
                </a:solidFill>
              </a:rPr>
              <a:t>6.	No crowding in the vicinity of  Polling Stations;</a:t>
            </a:r>
          </a:p>
          <a:p>
            <a:pPr defTabSz="731520" eaLnBrk="1" fontAlgn="auto" hangingPunct="1">
              <a:spcAft>
                <a:spcPts val="0"/>
              </a:spcAft>
              <a:buFont typeface="Wingdings 2"/>
              <a:buNone/>
              <a:defRPr/>
            </a:pPr>
            <a:endParaRPr lang="en-US" sz="1600" dirty="0" smtClean="0"/>
          </a:p>
          <a:p>
            <a:pPr defTabSz="731520" eaLnBrk="1" fontAlgn="auto" hangingPunct="1">
              <a:spcAft>
                <a:spcPts val="0"/>
              </a:spcAft>
              <a:buFont typeface="Wingdings 2"/>
              <a:buNone/>
              <a:defRPr/>
            </a:pPr>
            <a:endParaRPr lang="en-US" sz="1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838200" y="152400"/>
            <a:ext cx="6248400" cy="304800"/>
          </a:xfrm>
        </p:spPr>
        <p:txBody>
          <a:bodyPr/>
          <a:lstStyle/>
          <a:p>
            <a:pPr eaLnBrk="1" hangingPunct="1"/>
            <a:r>
              <a:rPr lang="en-US" sz="1800" b="1" smtClean="0">
                <a:solidFill>
                  <a:schemeClr val="accent2"/>
                </a:solidFill>
              </a:rPr>
              <a:t>Maintenance of Law and Order:   Enabling Provisions</a:t>
            </a:r>
          </a:p>
        </p:txBody>
      </p:sp>
      <p:sp>
        <p:nvSpPr>
          <p:cNvPr id="3" name="Subtitle 2"/>
          <p:cNvSpPr>
            <a:spLocks noGrp="1"/>
          </p:cNvSpPr>
          <p:nvPr>
            <p:ph type="subTitle" idx="1"/>
          </p:nvPr>
        </p:nvSpPr>
        <p:spPr>
          <a:xfrm>
            <a:off x="685800" y="609600"/>
            <a:ext cx="6477000" cy="4724400"/>
          </a:xfrm>
        </p:spPr>
        <p:txBody>
          <a:bodyPr rtlCol="0">
            <a:normAutofit/>
          </a:bodyPr>
          <a:lstStyle/>
          <a:p>
            <a:pPr defTabSz="731520" eaLnBrk="1" fontAlgn="auto" hangingPunct="1">
              <a:spcAft>
                <a:spcPts val="0"/>
              </a:spcAft>
              <a:buFont typeface="Wingdings 2"/>
              <a:buNone/>
              <a:defRPr/>
            </a:pPr>
            <a:r>
              <a:rPr lang="en-US" sz="1600" b="1" u="sng" dirty="0" smtClean="0">
                <a:solidFill>
                  <a:schemeClr val="tx2">
                    <a:lumMod val="60000"/>
                    <a:lumOff val="40000"/>
                  </a:schemeClr>
                </a:solidFill>
                <a:latin typeface="Candara" pitchFamily="34" charset="0"/>
              </a:rPr>
              <a:t>No Canvassing:</a:t>
            </a:r>
          </a:p>
          <a:p>
            <a:pPr defTabSz="731520" eaLnBrk="1" fontAlgn="auto" hangingPunct="1">
              <a:spcAft>
                <a:spcPts val="0"/>
              </a:spcAft>
              <a:buFont typeface="Wingdings 2"/>
              <a:buNone/>
              <a:defRPr/>
            </a:pPr>
            <a:endParaRPr lang="en-US" sz="1600" b="1" u="sng" dirty="0" smtClean="0">
              <a:latin typeface="Candara" pitchFamily="34" charset="0"/>
            </a:endParaRPr>
          </a:p>
          <a:p>
            <a:pPr algn="l" defTabSz="731520" eaLnBrk="1" fontAlgn="auto" hangingPunct="1">
              <a:spcAft>
                <a:spcPts val="0"/>
              </a:spcAft>
              <a:buFont typeface="Arial" pitchFamily="34" charset="0"/>
              <a:buChar char="•"/>
              <a:defRPr/>
            </a:pPr>
            <a:r>
              <a:rPr lang="en-US" sz="1600" dirty="0" smtClean="0">
                <a:latin typeface="Candara" pitchFamily="34" charset="0"/>
              </a:rPr>
              <a:t> 	</a:t>
            </a:r>
            <a:r>
              <a:rPr lang="en-US" sz="1600" dirty="0">
                <a:solidFill>
                  <a:schemeClr val="tx1"/>
                </a:solidFill>
              </a:rPr>
              <a:t>No Canvassing inside Polling Station or any private/public </a:t>
            </a:r>
            <a:r>
              <a:rPr lang="en-US" sz="1600" dirty="0" smtClean="0">
                <a:solidFill>
                  <a:schemeClr val="tx1"/>
                </a:solidFill>
              </a:rPr>
              <a:t>place 	within </a:t>
            </a:r>
            <a:r>
              <a:rPr lang="en-US" sz="1600" dirty="0">
                <a:solidFill>
                  <a:schemeClr val="tx1"/>
                </a:solidFill>
              </a:rPr>
              <a:t>100 meters periphery of the Polling Station;</a:t>
            </a:r>
          </a:p>
          <a:p>
            <a:pPr algn="l" defTabSz="731520" eaLnBrk="1" fontAlgn="auto" hangingPunct="1">
              <a:spcAft>
                <a:spcPts val="0"/>
              </a:spcAft>
              <a:buFont typeface="Arial" pitchFamily="34" charset="0"/>
              <a:buChar char="•"/>
              <a:defRPr/>
            </a:pPr>
            <a:endParaRPr lang="en-US" sz="1600" dirty="0">
              <a:solidFill>
                <a:schemeClr val="tx1"/>
              </a:solidFill>
            </a:endParaRPr>
          </a:p>
          <a:p>
            <a:pPr algn="l" defTabSz="731520" eaLnBrk="1" fontAlgn="auto" hangingPunct="1">
              <a:spcAft>
                <a:spcPts val="0"/>
              </a:spcAft>
              <a:buFont typeface="Arial" pitchFamily="34" charset="0"/>
              <a:buChar char="•"/>
              <a:defRPr/>
            </a:pPr>
            <a:r>
              <a:rPr lang="en-US" sz="1600" dirty="0">
                <a:solidFill>
                  <a:schemeClr val="tx1"/>
                </a:solidFill>
              </a:rPr>
              <a:t>	No cellular/cordless phones or wireless sets be allowed except 	officers on duty within 100 meters of a Polling Station;</a:t>
            </a:r>
          </a:p>
          <a:p>
            <a:pPr algn="l" defTabSz="731520" eaLnBrk="1" fontAlgn="auto" hangingPunct="1">
              <a:spcAft>
                <a:spcPts val="0"/>
              </a:spcAft>
              <a:buFont typeface="Arial" pitchFamily="34" charset="0"/>
              <a:buChar char="•"/>
              <a:defRPr/>
            </a:pPr>
            <a:endParaRPr lang="en-US" sz="1600" dirty="0">
              <a:solidFill>
                <a:schemeClr val="tx1"/>
              </a:solidFill>
            </a:endParaRPr>
          </a:p>
          <a:p>
            <a:pPr algn="l" defTabSz="731520" eaLnBrk="1" fontAlgn="auto" hangingPunct="1">
              <a:spcAft>
                <a:spcPts val="0"/>
              </a:spcAft>
              <a:buFont typeface="Arial" pitchFamily="34" charset="0"/>
              <a:buChar char="•"/>
              <a:defRPr/>
            </a:pPr>
            <a:r>
              <a:rPr lang="en-US" sz="1600" dirty="0">
                <a:solidFill>
                  <a:schemeClr val="tx1"/>
                </a:solidFill>
              </a:rPr>
              <a:t>	During Poll, Pr. </a:t>
            </a:r>
            <a:r>
              <a:rPr lang="en-US" sz="1600" dirty="0" smtClean="0">
                <a:solidFill>
                  <a:schemeClr val="tx1"/>
                </a:solidFill>
              </a:rPr>
              <a:t>Officer, </a:t>
            </a:r>
            <a:r>
              <a:rPr lang="en-US" sz="1600" dirty="0" smtClean="0">
                <a:solidFill>
                  <a:srgbClr val="FF0000"/>
                </a:solidFill>
              </a:rPr>
              <a:t>Micro Observer </a:t>
            </a:r>
            <a:r>
              <a:rPr lang="en-US" sz="1600" dirty="0" smtClean="0">
                <a:solidFill>
                  <a:schemeClr val="tx1"/>
                </a:solidFill>
              </a:rPr>
              <a:t>shall </a:t>
            </a:r>
            <a:r>
              <a:rPr lang="en-US" sz="1600" dirty="0">
                <a:solidFill>
                  <a:schemeClr val="tx1"/>
                </a:solidFill>
              </a:rPr>
              <a:t>put his mobile on silent </a:t>
            </a:r>
            <a:endParaRPr lang="en-US" sz="1600" dirty="0" smtClean="0">
              <a:solidFill>
                <a:schemeClr val="tx1"/>
              </a:solidFill>
            </a:endParaRPr>
          </a:p>
          <a:p>
            <a:pPr algn="l" defTabSz="731520" eaLnBrk="1" fontAlgn="auto" hangingPunct="1">
              <a:spcAft>
                <a:spcPts val="0"/>
              </a:spcAft>
              <a:defRPr/>
            </a:pPr>
            <a:r>
              <a:rPr lang="en-US" sz="1600" dirty="0" smtClean="0">
                <a:solidFill>
                  <a:schemeClr val="tx1"/>
                </a:solidFill>
              </a:rPr>
              <a:t>                 mode</a:t>
            </a:r>
            <a:r>
              <a:rPr lang="en-US" sz="1600" dirty="0">
                <a:solidFill>
                  <a:schemeClr val="tx1"/>
                </a:solidFill>
              </a:rPr>
              <a:t>. He </a:t>
            </a:r>
            <a:r>
              <a:rPr lang="en-US" sz="1600" dirty="0" smtClean="0">
                <a:solidFill>
                  <a:schemeClr val="tx1"/>
                </a:solidFill>
              </a:rPr>
              <a:t>may</a:t>
            </a:r>
            <a:r>
              <a:rPr lang="en-US" sz="1600" dirty="0">
                <a:solidFill>
                  <a:schemeClr val="tx1"/>
                </a:solidFill>
              </a:rPr>
              <a:t>, </a:t>
            </a:r>
            <a:r>
              <a:rPr lang="en-US" sz="1600" dirty="0" smtClean="0">
                <a:solidFill>
                  <a:schemeClr val="tx1"/>
                </a:solidFill>
              </a:rPr>
              <a:t>however</a:t>
            </a:r>
            <a:r>
              <a:rPr lang="en-US" sz="1600" dirty="0">
                <a:solidFill>
                  <a:schemeClr val="tx1"/>
                </a:solidFill>
              </a:rPr>
              <a:t>, telephone from outside the Polling  </a:t>
            </a:r>
            <a:endParaRPr lang="en-US" sz="1600" dirty="0" smtClean="0">
              <a:solidFill>
                <a:schemeClr val="tx1"/>
              </a:solidFill>
            </a:endParaRPr>
          </a:p>
          <a:p>
            <a:pPr algn="l" defTabSz="731520" eaLnBrk="1" fontAlgn="auto" hangingPunct="1">
              <a:spcAft>
                <a:spcPts val="0"/>
              </a:spcAft>
              <a:defRPr/>
            </a:pPr>
            <a:r>
              <a:rPr lang="en-US" sz="1600" dirty="0">
                <a:solidFill>
                  <a:schemeClr val="tx1"/>
                </a:solidFill>
              </a:rPr>
              <a:t> </a:t>
            </a:r>
            <a:r>
              <a:rPr lang="en-US" sz="1600" dirty="0" smtClean="0">
                <a:solidFill>
                  <a:schemeClr val="tx1"/>
                </a:solidFill>
              </a:rPr>
              <a:t>                Station </a:t>
            </a:r>
            <a:r>
              <a:rPr lang="en-US" sz="1600" dirty="0">
                <a:solidFill>
                  <a:schemeClr val="tx1"/>
                </a:solidFill>
              </a:rPr>
              <a:t>if </a:t>
            </a:r>
            <a:r>
              <a:rPr lang="en-US" sz="1600" dirty="0" smtClean="0">
                <a:solidFill>
                  <a:schemeClr val="tx1"/>
                </a:solidFill>
              </a:rPr>
              <a:t>required</a:t>
            </a:r>
            <a:r>
              <a:rPr lang="en-US" sz="1600" dirty="0">
                <a:solidFill>
                  <a:schemeClr val="tx1"/>
                </a:solidFill>
              </a:rPr>
              <a:t>. He </a:t>
            </a:r>
            <a:r>
              <a:rPr lang="en-US" sz="1600" dirty="0" smtClean="0">
                <a:solidFill>
                  <a:schemeClr val="tx1"/>
                </a:solidFill>
              </a:rPr>
              <a:t>may </a:t>
            </a:r>
            <a:r>
              <a:rPr lang="en-US" sz="1600" dirty="0">
                <a:solidFill>
                  <a:schemeClr val="tx1"/>
                </a:solidFill>
              </a:rPr>
              <a:t>send sms from his mobile registered for </a:t>
            </a:r>
            <a:endParaRPr lang="en-US" sz="1600" dirty="0" smtClean="0">
              <a:solidFill>
                <a:schemeClr val="tx1"/>
              </a:solidFill>
            </a:endParaRPr>
          </a:p>
          <a:p>
            <a:pPr algn="l" defTabSz="731520" eaLnBrk="1" fontAlgn="auto" hangingPunct="1">
              <a:spcAft>
                <a:spcPts val="0"/>
              </a:spcAft>
              <a:defRPr/>
            </a:pPr>
            <a:r>
              <a:rPr lang="en-US" sz="1600" dirty="0">
                <a:solidFill>
                  <a:schemeClr val="tx1"/>
                </a:solidFill>
              </a:rPr>
              <a:t> </a:t>
            </a:r>
            <a:r>
              <a:rPr lang="en-US" sz="1600" dirty="0" smtClean="0">
                <a:solidFill>
                  <a:schemeClr val="tx1"/>
                </a:solidFill>
              </a:rPr>
              <a:t>                 the purpose </a:t>
            </a:r>
            <a:r>
              <a:rPr lang="en-US" sz="1600" dirty="0">
                <a:solidFill>
                  <a:schemeClr val="tx1"/>
                </a:solidFill>
              </a:rPr>
              <a:t>of </a:t>
            </a:r>
            <a:r>
              <a:rPr lang="en-US" sz="1600" dirty="0" smtClean="0">
                <a:solidFill>
                  <a:schemeClr val="tx1"/>
                </a:solidFill>
              </a:rPr>
              <a:t>sending </a:t>
            </a:r>
            <a:r>
              <a:rPr lang="en-US" sz="1600" dirty="0">
                <a:solidFill>
                  <a:schemeClr val="tx1"/>
                </a:solidFill>
              </a:rPr>
              <a:t>reports at a predefined number;</a:t>
            </a:r>
          </a:p>
          <a:p>
            <a:pPr algn="l" defTabSz="731520" eaLnBrk="1" fontAlgn="auto" hangingPunct="1">
              <a:spcAft>
                <a:spcPts val="0"/>
              </a:spcAft>
              <a:buFont typeface="Arial" pitchFamily="34" charset="0"/>
              <a:buChar char="•"/>
              <a:defRPr/>
            </a:pPr>
            <a:endParaRPr lang="en-US" sz="1600" dirty="0">
              <a:solidFill>
                <a:schemeClr val="tx1"/>
              </a:solidFill>
            </a:endParaRPr>
          </a:p>
          <a:p>
            <a:pPr algn="l" defTabSz="731520" eaLnBrk="1" fontAlgn="auto" hangingPunct="1">
              <a:spcAft>
                <a:spcPts val="0"/>
              </a:spcAft>
              <a:buFont typeface="Arial" pitchFamily="34" charset="0"/>
              <a:buChar char="•"/>
              <a:defRPr/>
            </a:pPr>
            <a:r>
              <a:rPr lang="en-US" sz="1600" dirty="0" smtClean="0">
                <a:solidFill>
                  <a:schemeClr val="tx1"/>
                </a:solidFill>
              </a:rPr>
              <a:t>	Bulk </a:t>
            </a:r>
            <a:r>
              <a:rPr lang="en-US" sz="1600" b="1" i="1" dirty="0" err="1" smtClean="0">
                <a:solidFill>
                  <a:schemeClr val="tx1"/>
                </a:solidFill>
              </a:rPr>
              <a:t>SMSing</a:t>
            </a:r>
            <a:r>
              <a:rPr lang="en-US" sz="1600" i="1" dirty="0" smtClean="0">
                <a:solidFill>
                  <a:schemeClr val="tx1"/>
                </a:solidFill>
              </a:rPr>
              <a:t> </a:t>
            </a:r>
            <a:r>
              <a:rPr lang="en-US" sz="1600" dirty="0" smtClean="0">
                <a:solidFill>
                  <a:schemeClr val="tx1"/>
                </a:solidFill>
              </a:rPr>
              <a:t>is prohibited after the campaign period is over;</a:t>
            </a:r>
            <a:endParaRPr lang="en-US" sz="1600" dirty="0">
              <a:solidFill>
                <a:schemeClr val="tx1"/>
              </a:solidFill>
            </a:endParaRPr>
          </a:p>
          <a:p>
            <a:pPr algn="l" defTabSz="731520" eaLnBrk="1" fontAlgn="auto" hangingPunct="1">
              <a:spcAft>
                <a:spcPts val="0"/>
              </a:spcAft>
              <a:buFont typeface="Arial" pitchFamily="34" charset="0"/>
              <a:buChar char="•"/>
              <a:defRPr/>
            </a:pPr>
            <a:endParaRPr lang="en-US" sz="1600" dirty="0">
              <a:solidFill>
                <a:schemeClr val="tx1"/>
              </a:solidFill>
            </a:endParaRPr>
          </a:p>
          <a:p>
            <a:pPr algn="l" defTabSz="731520" eaLnBrk="1" fontAlgn="auto" hangingPunct="1">
              <a:spcAft>
                <a:spcPts val="0"/>
              </a:spcAft>
              <a:buFont typeface="Arial" pitchFamily="34" charset="0"/>
              <a:buChar char="•"/>
              <a:defRPr/>
            </a:pPr>
            <a:r>
              <a:rPr lang="en-US" sz="1600" dirty="0">
                <a:solidFill>
                  <a:schemeClr val="tx1"/>
                </a:solidFill>
              </a:rPr>
              <a:t>	Objectionable </a:t>
            </a:r>
            <a:r>
              <a:rPr lang="en-US" sz="1600" b="1" i="1" dirty="0" err="1" smtClean="0">
                <a:solidFill>
                  <a:schemeClr val="tx1"/>
                </a:solidFill>
              </a:rPr>
              <a:t>SMSes</a:t>
            </a:r>
            <a:r>
              <a:rPr lang="en-US" sz="1600" dirty="0" smtClean="0">
                <a:solidFill>
                  <a:schemeClr val="tx1"/>
                </a:solidFill>
              </a:rPr>
              <a:t> </a:t>
            </a:r>
            <a:r>
              <a:rPr lang="en-US" sz="1600" dirty="0">
                <a:solidFill>
                  <a:schemeClr val="tx1"/>
                </a:solidFill>
              </a:rPr>
              <a:t>shall be traced and action taken by Police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6248400" cy="304800"/>
          </a:xfrm>
        </p:spPr>
        <p:txBody>
          <a:bodyPr rtlCol="0">
            <a:noAutofit/>
          </a:bodyPr>
          <a:lstStyle/>
          <a:p>
            <a:pPr defTabSz="731520" eaLnBrk="1" fontAlgn="auto" hangingPunct="1">
              <a:spcAft>
                <a:spcPts val="0"/>
              </a:spcAft>
              <a:defRPr/>
            </a:pPr>
            <a:r>
              <a:rPr lang="en-US" sz="1800" b="1" u="sng" dirty="0" smtClean="0">
                <a:solidFill>
                  <a:schemeClr val="accent6">
                    <a:lumMod val="75000"/>
                  </a:schemeClr>
                </a:solidFill>
              </a:rPr>
              <a:t>Maintenance of Law and Order:   Enabling Provisions</a:t>
            </a:r>
            <a:endParaRPr lang="en-US" sz="1800" b="1" u="sng" dirty="0">
              <a:solidFill>
                <a:schemeClr val="accent6">
                  <a:lumMod val="75000"/>
                </a:schemeClr>
              </a:solidFill>
            </a:endParaRPr>
          </a:p>
        </p:txBody>
      </p:sp>
      <p:sp>
        <p:nvSpPr>
          <p:cNvPr id="3" name="Subtitle 2"/>
          <p:cNvSpPr>
            <a:spLocks noGrp="1"/>
          </p:cNvSpPr>
          <p:nvPr>
            <p:ph type="subTitle" idx="1"/>
          </p:nvPr>
        </p:nvSpPr>
        <p:spPr>
          <a:xfrm>
            <a:off x="685800" y="762000"/>
            <a:ext cx="6477000" cy="4343400"/>
          </a:xfrm>
        </p:spPr>
        <p:txBody>
          <a:bodyPr rtlCol="0">
            <a:normAutofit fontScale="92500" lnSpcReduction="20000"/>
          </a:bodyPr>
          <a:lstStyle/>
          <a:p>
            <a:pPr defTabSz="731520" eaLnBrk="1" fontAlgn="auto" hangingPunct="1">
              <a:spcAft>
                <a:spcPts val="0"/>
              </a:spcAft>
              <a:defRPr/>
            </a:pPr>
            <a:r>
              <a:rPr lang="en-US" sz="1700" b="1" u="sng" dirty="0" smtClean="0">
                <a:solidFill>
                  <a:schemeClr val="accent2"/>
                </a:solidFill>
              </a:rPr>
              <a:t>Prohibition </a:t>
            </a:r>
            <a:r>
              <a:rPr lang="en-US" sz="1700" b="1" u="sng" dirty="0">
                <a:solidFill>
                  <a:schemeClr val="accent2"/>
                </a:solidFill>
              </a:rPr>
              <a:t>on Campaign and Disorderly conduct:</a:t>
            </a:r>
          </a:p>
          <a:p>
            <a:pPr algn="l" defTabSz="731520" eaLnBrk="1" fontAlgn="auto" hangingPunct="1">
              <a:spcAft>
                <a:spcPts val="0"/>
              </a:spcAft>
              <a:buFont typeface="Arial" pitchFamily="34" charset="0"/>
              <a:buChar char="•"/>
              <a:defRPr/>
            </a:pPr>
            <a:endParaRPr lang="en-US" sz="1700" dirty="0">
              <a:solidFill>
                <a:schemeClr val="tx1"/>
              </a:solidFill>
            </a:endParaRPr>
          </a:p>
          <a:p>
            <a:pPr algn="l" defTabSz="731520" eaLnBrk="1" fontAlgn="auto" hangingPunct="1">
              <a:spcAft>
                <a:spcPts val="0"/>
              </a:spcAft>
              <a:buFont typeface="Arial" pitchFamily="34" charset="0"/>
              <a:buChar char="•"/>
              <a:defRPr/>
            </a:pPr>
            <a:r>
              <a:rPr lang="en-US" sz="1700" dirty="0">
                <a:solidFill>
                  <a:schemeClr val="tx1"/>
                </a:solidFill>
              </a:rPr>
              <a:t> 	Amplifying or reproducing human voice by any apparatus, 	loudspeakers/megaphones, is not allowed within 100 meters 	of </a:t>
            </a:r>
            <a:r>
              <a:rPr lang="en-US" sz="1700" dirty="0" smtClean="0">
                <a:solidFill>
                  <a:schemeClr val="tx1"/>
                </a:solidFill>
              </a:rPr>
              <a:t>	Polling </a:t>
            </a:r>
            <a:r>
              <a:rPr lang="en-US" sz="1700" dirty="0">
                <a:solidFill>
                  <a:schemeClr val="tx1"/>
                </a:solidFill>
              </a:rPr>
              <a:t>Station;</a:t>
            </a:r>
          </a:p>
          <a:p>
            <a:pPr algn="l" defTabSz="731520" eaLnBrk="1" fontAlgn="auto" hangingPunct="1">
              <a:spcAft>
                <a:spcPts val="0"/>
              </a:spcAft>
              <a:buFont typeface="Arial" pitchFamily="34" charset="0"/>
              <a:buChar char="•"/>
              <a:defRPr/>
            </a:pPr>
            <a:endParaRPr lang="en-US" sz="1700" dirty="0">
              <a:solidFill>
                <a:schemeClr val="tx1"/>
              </a:solidFill>
            </a:endParaRPr>
          </a:p>
          <a:p>
            <a:pPr algn="l" defTabSz="731520" eaLnBrk="1" fontAlgn="auto" hangingPunct="1">
              <a:spcAft>
                <a:spcPts val="0"/>
              </a:spcAft>
              <a:buFont typeface="Arial" pitchFamily="34" charset="0"/>
              <a:buChar char="•"/>
              <a:defRPr/>
            </a:pPr>
            <a:r>
              <a:rPr lang="en-US" sz="1700" dirty="0">
                <a:solidFill>
                  <a:schemeClr val="tx1"/>
                </a:solidFill>
              </a:rPr>
              <a:t>	Shouting or acting in disorderly manner is not allowed within 	100 </a:t>
            </a:r>
            <a:r>
              <a:rPr lang="en-US" sz="1700" dirty="0" smtClean="0">
                <a:solidFill>
                  <a:schemeClr val="tx1"/>
                </a:solidFill>
              </a:rPr>
              <a:t>	meters </a:t>
            </a:r>
            <a:r>
              <a:rPr lang="en-US" sz="1700" dirty="0">
                <a:solidFill>
                  <a:schemeClr val="tx1"/>
                </a:solidFill>
              </a:rPr>
              <a:t>of Polling Station;</a:t>
            </a:r>
          </a:p>
          <a:p>
            <a:pPr algn="l" defTabSz="731520" eaLnBrk="1" fontAlgn="auto" hangingPunct="1">
              <a:spcAft>
                <a:spcPts val="0"/>
              </a:spcAft>
              <a:buFont typeface="Arial" pitchFamily="34" charset="0"/>
              <a:buChar char="•"/>
              <a:defRPr/>
            </a:pPr>
            <a:endParaRPr lang="en-US" sz="1700" dirty="0">
              <a:solidFill>
                <a:schemeClr val="tx1"/>
              </a:solidFill>
            </a:endParaRPr>
          </a:p>
          <a:p>
            <a:pPr algn="l" defTabSz="731520" eaLnBrk="1" fontAlgn="auto" hangingPunct="1">
              <a:spcAft>
                <a:spcPts val="0"/>
              </a:spcAft>
              <a:buFont typeface="Arial" pitchFamily="34" charset="0"/>
              <a:buChar char="•"/>
              <a:defRPr/>
            </a:pPr>
            <a:r>
              <a:rPr lang="en-US" sz="1700" dirty="0">
                <a:solidFill>
                  <a:schemeClr val="tx1"/>
                </a:solidFill>
              </a:rPr>
              <a:t>	In case of contravention, such apparatus will be seized; </a:t>
            </a:r>
            <a:r>
              <a:rPr lang="en-US" sz="1700" dirty="0" smtClean="0">
                <a:solidFill>
                  <a:schemeClr val="tx1"/>
                </a:solidFill>
              </a:rPr>
              <a:t>Penal </a:t>
            </a:r>
            <a:r>
              <a:rPr lang="en-US" sz="1700" dirty="0">
                <a:solidFill>
                  <a:schemeClr val="tx1"/>
                </a:solidFill>
              </a:rPr>
              <a:t>action </a:t>
            </a:r>
            <a:r>
              <a:rPr lang="en-US" sz="1700" dirty="0" smtClean="0">
                <a:solidFill>
                  <a:schemeClr val="tx1"/>
                </a:solidFill>
              </a:rPr>
              <a:t>	may </a:t>
            </a:r>
            <a:r>
              <a:rPr lang="en-US" sz="1700" dirty="0">
                <a:solidFill>
                  <a:schemeClr val="tx1"/>
                </a:solidFill>
              </a:rPr>
              <a:t>be taken against concerned persons;</a:t>
            </a:r>
          </a:p>
          <a:p>
            <a:pPr algn="l" defTabSz="731520" eaLnBrk="1" fontAlgn="auto" hangingPunct="1">
              <a:spcAft>
                <a:spcPts val="0"/>
              </a:spcAft>
              <a:buFont typeface="Arial" pitchFamily="34" charset="0"/>
              <a:buChar char="•"/>
              <a:defRPr/>
            </a:pPr>
            <a:endParaRPr lang="en-US" sz="1700" dirty="0">
              <a:solidFill>
                <a:schemeClr val="tx1"/>
              </a:solidFill>
            </a:endParaRPr>
          </a:p>
          <a:p>
            <a:pPr algn="l" defTabSz="731520" eaLnBrk="1" fontAlgn="auto" hangingPunct="1">
              <a:spcAft>
                <a:spcPts val="0"/>
              </a:spcAft>
              <a:buFont typeface="Arial" pitchFamily="34" charset="0"/>
              <a:buChar char="•"/>
              <a:defRPr/>
            </a:pPr>
            <a:r>
              <a:rPr lang="en-US" sz="1700" dirty="0">
                <a:solidFill>
                  <a:schemeClr val="tx1"/>
                </a:solidFill>
              </a:rPr>
              <a:t>	Presence of Political functionaries , who have been brought </a:t>
            </a:r>
            <a:r>
              <a:rPr lang="en-US" sz="1700" dirty="0" smtClean="0">
                <a:solidFill>
                  <a:schemeClr val="tx1"/>
                </a:solidFill>
              </a:rPr>
              <a:t>from 	outside </a:t>
            </a:r>
            <a:r>
              <a:rPr lang="en-US" sz="1700" dirty="0">
                <a:solidFill>
                  <a:schemeClr val="tx1"/>
                </a:solidFill>
              </a:rPr>
              <a:t>the constituency, is prohibited immediately after </a:t>
            </a:r>
            <a:r>
              <a:rPr lang="en-US" sz="1700" dirty="0" smtClean="0">
                <a:solidFill>
                  <a:schemeClr val="tx1"/>
                </a:solidFill>
              </a:rPr>
              <a:t>campaign 	period </a:t>
            </a:r>
            <a:r>
              <a:rPr lang="en-US" sz="1700" dirty="0">
                <a:solidFill>
                  <a:schemeClr val="tx1"/>
                </a:solidFill>
              </a:rPr>
              <a:t>is over, excepting office bearers of </a:t>
            </a:r>
            <a:r>
              <a:rPr lang="en-US" sz="1700" dirty="0" smtClean="0">
                <a:solidFill>
                  <a:schemeClr val="tx1"/>
                </a:solidFill>
              </a:rPr>
              <a:t>political party who 	happen </a:t>
            </a:r>
            <a:r>
              <a:rPr lang="en-US" sz="1700" dirty="0">
                <a:solidFill>
                  <a:schemeClr val="tx1"/>
                </a:solidFill>
              </a:rPr>
              <a:t>to be in-charge of the state.</a:t>
            </a:r>
          </a:p>
          <a:p>
            <a:pPr defTabSz="731520" eaLnBrk="1" fontAlgn="auto" hangingPunct="1">
              <a:spcAft>
                <a:spcPts val="0"/>
              </a:spcAft>
              <a:buFont typeface="Wingdings 2"/>
              <a:buNone/>
              <a:defRPr/>
            </a:pPr>
            <a:endParaRPr lang="en-US" sz="1600" dirty="0" smtClean="0">
              <a:latin typeface="Candara" pitchFamily="34" charset="0"/>
            </a:endParaRPr>
          </a:p>
          <a:p>
            <a:pPr defTabSz="731520" eaLnBrk="1" fontAlgn="auto" hangingPunct="1">
              <a:spcAft>
                <a:spcPts val="0"/>
              </a:spcAft>
              <a:buFont typeface="Wingdings 2"/>
              <a:buNone/>
              <a:defRPr/>
            </a:pPr>
            <a:r>
              <a:rPr lang="en-US" sz="1600" dirty="0" smtClean="0">
                <a:latin typeface="Candara" pitchFamily="34" charset="0"/>
              </a:rPr>
              <a:t>	</a:t>
            </a:r>
            <a:endParaRPr lang="en-US" sz="1600" dirty="0">
              <a:latin typeface="Candara"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6248400" cy="304800"/>
          </a:xfrm>
        </p:spPr>
        <p:txBody>
          <a:bodyPr rtlCol="0">
            <a:noAutofit/>
          </a:bodyPr>
          <a:lstStyle/>
          <a:p>
            <a:pPr algn="l" defTabSz="731520" eaLnBrk="1" fontAlgn="auto" hangingPunct="1">
              <a:spcAft>
                <a:spcPts val="0"/>
              </a:spcAft>
              <a:defRPr/>
            </a:pPr>
            <a:r>
              <a:rPr lang="en-US" sz="1800" b="1" dirty="0" smtClean="0">
                <a:solidFill>
                  <a:schemeClr val="tx2">
                    <a:satMod val="130000"/>
                  </a:schemeClr>
                </a:solidFill>
              </a:rPr>
              <a:t>Maintenance of Law and Order:   Enabling Provisions</a:t>
            </a:r>
            <a:endParaRPr lang="en-US" sz="1800" b="1" dirty="0">
              <a:solidFill>
                <a:schemeClr val="tx2">
                  <a:satMod val="130000"/>
                </a:schemeClr>
              </a:solidFill>
            </a:endParaRPr>
          </a:p>
        </p:txBody>
      </p:sp>
      <p:sp>
        <p:nvSpPr>
          <p:cNvPr id="3" name="Subtitle 2"/>
          <p:cNvSpPr>
            <a:spLocks noGrp="1"/>
          </p:cNvSpPr>
          <p:nvPr>
            <p:ph type="subTitle" idx="1"/>
          </p:nvPr>
        </p:nvSpPr>
        <p:spPr>
          <a:xfrm>
            <a:off x="304800" y="838200"/>
            <a:ext cx="6629400" cy="4114800"/>
          </a:xfrm>
        </p:spPr>
        <p:txBody>
          <a:bodyPr rtlCol="0">
            <a:normAutofit lnSpcReduction="10000"/>
          </a:bodyPr>
          <a:lstStyle/>
          <a:p>
            <a:pPr algn="l" defTabSz="731520" eaLnBrk="1" fontAlgn="auto" hangingPunct="1">
              <a:spcAft>
                <a:spcPts val="0"/>
              </a:spcAft>
              <a:buFont typeface="Wingdings 2"/>
              <a:buNone/>
              <a:defRPr/>
            </a:pPr>
            <a:r>
              <a:rPr lang="en-US" sz="2000" b="1" u="sng" dirty="0" smtClean="0">
                <a:solidFill>
                  <a:schemeClr val="accent6">
                    <a:lumMod val="50000"/>
                  </a:schemeClr>
                </a:solidFill>
                <a:latin typeface="Candara" pitchFamily="34" charset="0"/>
              </a:rPr>
              <a:t>Plying of Vehicles on Poll Day:</a:t>
            </a:r>
          </a:p>
          <a:p>
            <a:pPr marL="285750" indent="-285750" algn="l" defTabSz="731520" eaLnBrk="1" fontAlgn="auto" hangingPunct="1">
              <a:lnSpc>
                <a:spcPct val="80000"/>
              </a:lnSpc>
              <a:spcAft>
                <a:spcPts val="0"/>
              </a:spcAft>
              <a:buFont typeface="Arial" panose="020B0604020202020204" pitchFamily="34" charset="0"/>
              <a:buChar char="•"/>
              <a:defRPr/>
            </a:pPr>
            <a:r>
              <a:rPr lang="en-US" sz="1700" dirty="0" smtClean="0">
                <a:solidFill>
                  <a:schemeClr val="tx1"/>
                </a:solidFill>
              </a:rPr>
              <a:t>Vehicles </a:t>
            </a:r>
            <a:r>
              <a:rPr lang="en-US" sz="1700" dirty="0">
                <a:solidFill>
                  <a:schemeClr val="tx1"/>
                </a:solidFill>
              </a:rPr>
              <a:t>are </a:t>
            </a:r>
            <a:r>
              <a:rPr lang="en-US" sz="1700" dirty="0" smtClean="0">
                <a:solidFill>
                  <a:schemeClr val="tx1"/>
                </a:solidFill>
              </a:rPr>
              <a:t>permitted: </a:t>
            </a:r>
            <a:r>
              <a:rPr lang="en-US" sz="1700" dirty="0">
                <a:solidFill>
                  <a:schemeClr val="tx1"/>
                </a:solidFill>
              </a:rPr>
              <a:t>one for </a:t>
            </a:r>
            <a:r>
              <a:rPr lang="en-US" sz="1700" dirty="0" smtClean="0">
                <a:solidFill>
                  <a:schemeClr val="tx1"/>
                </a:solidFill>
              </a:rPr>
              <a:t>candidate</a:t>
            </a:r>
          </a:p>
          <a:p>
            <a:pPr algn="l" defTabSz="731520" eaLnBrk="1" fontAlgn="auto" hangingPunct="1">
              <a:lnSpc>
                <a:spcPct val="80000"/>
              </a:lnSpc>
              <a:spcAft>
                <a:spcPts val="0"/>
              </a:spcAft>
              <a:defRPr/>
            </a:pPr>
            <a:r>
              <a:rPr lang="en-US" sz="1700" dirty="0" smtClean="0">
                <a:solidFill>
                  <a:schemeClr val="tx1"/>
                </a:solidFill>
              </a:rPr>
              <a:t> for the entire PC, </a:t>
            </a:r>
            <a:r>
              <a:rPr lang="en-US" sz="1700" dirty="0">
                <a:solidFill>
                  <a:schemeClr val="tx1"/>
                </a:solidFill>
              </a:rPr>
              <a:t>one for </a:t>
            </a:r>
            <a:r>
              <a:rPr lang="en-US" sz="1700" dirty="0" smtClean="0">
                <a:solidFill>
                  <a:schemeClr val="tx1"/>
                </a:solidFill>
              </a:rPr>
              <a:t>candidate’s </a:t>
            </a:r>
            <a:r>
              <a:rPr lang="en-US" sz="1700" dirty="0">
                <a:solidFill>
                  <a:schemeClr val="tx1"/>
                </a:solidFill>
              </a:rPr>
              <a:t>election agent </a:t>
            </a:r>
            <a:endParaRPr lang="en-US" sz="1700" dirty="0" smtClean="0">
              <a:solidFill>
                <a:schemeClr val="tx1"/>
              </a:solidFill>
            </a:endParaRPr>
          </a:p>
          <a:p>
            <a:pPr algn="l" defTabSz="731520" eaLnBrk="1" fontAlgn="auto" hangingPunct="1">
              <a:lnSpc>
                <a:spcPct val="80000"/>
              </a:lnSpc>
              <a:spcAft>
                <a:spcPts val="0"/>
              </a:spcAft>
              <a:defRPr/>
            </a:pPr>
            <a:r>
              <a:rPr lang="en-US" sz="1700" dirty="0" smtClean="0">
                <a:solidFill>
                  <a:schemeClr val="tx1"/>
                </a:solidFill>
              </a:rPr>
              <a:t>for the entire PC and </a:t>
            </a:r>
            <a:r>
              <a:rPr lang="en-US" sz="1700" dirty="0">
                <a:solidFill>
                  <a:schemeClr val="tx1"/>
                </a:solidFill>
              </a:rPr>
              <a:t>another for workers/party </a:t>
            </a:r>
            <a:endParaRPr lang="en-US" sz="1700" dirty="0" smtClean="0">
              <a:solidFill>
                <a:schemeClr val="tx1"/>
              </a:solidFill>
            </a:endParaRPr>
          </a:p>
          <a:p>
            <a:pPr algn="l" defTabSz="731520" eaLnBrk="1" fontAlgn="auto" hangingPunct="1">
              <a:lnSpc>
                <a:spcPct val="80000"/>
              </a:lnSpc>
              <a:spcAft>
                <a:spcPts val="0"/>
              </a:spcAft>
              <a:defRPr/>
            </a:pPr>
            <a:r>
              <a:rPr lang="en-US" sz="1700" dirty="0" smtClean="0">
                <a:solidFill>
                  <a:schemeClr val="tx1"/>
                </a:solidFill>
              </a:rPr>
              <a:t>workers for each Assembly segment, </a:t>
            </a:r>
            <a:endParaRPr lang="en-US" sz="1700" dirty="0">
              <a:solidFill>
                <a:schemeClr val="tx1"/>
              </a:solidFill>
            </a:endParaRPr>
          </a:p>
          <a:p>
            <a:pPr algn="l" defTabSz="731520" eaLnBrk="1" fontAlgn="auto" hangingPunct="1">
              <a:lnSpc>
                <a:spcPct val="80000"/>
              </a:lnSpc>
              <a:spcAft>
                <a:spcPts val="0"/>
              </a:spcAft>
              <a:defRPr/>
            </a:pPr>
            <a:endParaRPr lang="en-US" sz="1700" dirty="0">
              <a:solidFill>
                <a:schemeClr val="tx1"/>
              </a:solidFill>
            </a:endParaRPr>
          </a:p>
          <a:p>
            <a:pPr algn="l" defTabSz="731520" eaLnBrk="1" fontAlgn="auto" hangingPunct="1">
              <a:lnSpc>
                <a:spcPct val="80000"/>
              </a:lnSpc>
              <a:spcAft>
                <a:spcPts val="0"/>
              </a:spcAft>
              <a:buFont typeface="Arial" pitchFamily="34" charset="0"/>
              <a:buChar char="•"/>
              <a:defRPr/>
            </a:pPr>
            <a:r>
              <a:rPr lang="en-US" sz="1700" dirty="0">
                <a:solidFill>
                  <a:schemeClr val="tx1"/>
                </a:solidFill>
              </a:rPr>
              <a:t>	DEO/ROs will issue permits to be displayed on windscreens of 	vehicles in original;</a:t>
            </a:r>
          </a:p>
          <a:p>
            <a:pPr algn="l" defTabSz="731520" eaLnBrk="1" fontAlgn="auto" hangingPunct="1">
              <a:lnSpc>
                <a:spcPct val="80000"/>
              </a:lnSpc>
              <a:spcAft>
                <a:spcPts val="0"/>
              </a:spcAft>
              <a:buFont typeface="Arial" pitchFamily="34" charset="0"/>
              <a:buChar char="•"/>
              <a:defRPr/>
            </a:pPr>
            <a:endParaRPr lang="en-US" sz="1700" dirty="0">
              <a:solidFill>
                <a:schemeClr val="tx1"/>
              </a:solidFill>
            </a:endParaRPr>
          </a:p>
          <a:p>
            <a:pPr algn="l" defTabSz="731520" eaLnBrk="1" fontAlgn="auto" hangingPunct="1">
              <a:lnSpc>
                <a:spcPct val="80000"/>
              </a:lnSpc>
              <a:spcAft>
                <a:spcPts val="0"/>
              </a:spcAft>
              <a:buFont typeface="Arial" pitchFamily="34" charset="0"/>
              <a:buChar char="•"/>
              <a:defRPr/>
            </a:pPr>
            <a:r>
              <a:rPr lang="en-US" sz="1700" dirty="0">
                <a:solidFill>
                  <a:schemeClr val="tx1"/>
                </a:solidFill>
              </a:rPr>
              <a:t>	No vehicles will carry voters ( transportation of voters is a corrupt 	practice u/s 133 of RP Act) excepting  Govt. servants, patient 	/old/infirmed persons, public transport and genuine bona fide </a:t>
            </a:r>
            <a:endParaRPr lang="en-US" sz="1700" dirty="0" smtClean="0">
              <a:solidFill>
                <a:schemeClr val="tx1"/>
              </a:solidFill>
            </a:endParaRPr>
          </a:p>
          <a:p>
            <a:pPr algn="l" defTabSz="731520" eaLnBrk="1" fontAlgn="auto" hangingPunct="1">
              <a:lnSpc>
                <a:spcPct val="80000"/>
              </a:lnSpc>
              <a:spcAft>
                <a:spcPts val="0"/>
              </a:spcAft>
              <a:defRPr/>
            </a:pPr>
            <a:r>
              <a:rPr lang="en-US" sz="1700" dirty="0" smtClean="0">
                <a:solidFill>
                  <a:schemeClr val="tx1"/>
                </a:solidFill>
              </a:rPr>
              <a:t>                uses</a:t>
            </a:r>
            <a:r>
              <a:rPr lang="en-US" sz="1700" dirty="0">
                <a:solidFill>
                  <a:schemeClr val="tx1"/>
                </a:solidFill>
              </a:rPr>
              <a:t>;</a:t>
            </a:r>
          </a:p>
          <a:p>
            <a:pPr algn="l" defTabSz="731520" eaLnBrk="1" fontAlgn="auto" hangingPunct="1">
              <a:lnSpc>
                <a:spcPct val="80000"/>
              </a:lnSpc>
              <a:spcAft>
                <a:spcPts val="0"/>
              </a:spcAft>
              <a:defRPr/>
            </a:pPr>
            <a:endParaRPr lang="en-US" sz="1700" dirty="0">
              <a:solidFill>
                <a:schemeClr val="tx1"/>
              </a:solidFill>
            </a:endParaRPr>
          </a:p>
          <a:p>
            <a:pPr algn="l" defTabSz="731520" eaLnBrk="1" fontAlgn="auto" hangingPunct="1">
              <a:lnSpc>
                <a:spcPct val="80000"/>
              </a:lnSpc>
              <a:spcAft>
                <a:spcPts val="0"/>
              </a:spcAft>
              <a:buFont typeface="Arial" pitchFamily="34" charset="0"/>
              <a:buChar char="•"/>
              <a:defRPr/>
            </a:pPr>
            <a:r>
              <a:rPr lang="en-US" sz="1700" dirty="0">
                <a:solidFill>
                  <a:schemeClr val="tx1"/>
                </a:solidFill>
              </a:rPr>
              <a:t>	Voters may ply on their own vehicles up to 200 meters of PS 	periphery;</a:t>
            </a:r>
          </a:p>
          <a:p>
            <a:pPr defTabSz="731520" eaLnBrk="1" fontAlgn="auto" hangingPunct="1">
              <a:spcAft>
                <a:spcPts val="0"/>
              </a:spcAft>
              <a:buFont typeface="Wingdings 2"/>
              <a:buNone/>
              <a:defRPr/>
            </a:pPr>
            <a:r>
              <a:rPr lang="en-US" sz="1600" dirty="0" smtClean="0">
                <a:latin typeface="Candara" pitchFamily="34" charset="0"/>
              </a:rPr>
              <a:t> 	</a:t>
            </a:r>
            <a:endParaRPr lang="en-US" sz="1600" dirty="0">
              <a:latin typeface="Candara" pitchFamily="34" charset="0"/>
            </a:endParaRPr>
          </a:p>
        </p:txBody>
      </p:sp>
      <p:pic>
        <p:nvPicPr>
          <p:cNvPr id="9220" name="Content Placeholder 3" descr="imagesbdbfhf.jpg"/>
          <p:cNvPicPr>
            <a:picLocks noChangeAspect="1"/>
          </p:cNvPicPr>
          <p:nvPr/>
        </p:nvPicPr>
        <p:blipFill>
          <a:blip r:embed="rId2" cstate="print"/>
          <a:srcRect/>
          <a:stretch>
            <a:fillRect/>
          </a:stretch>
        </p:blipFill>
        <p:spPr bwMode="auto">
          <a:xfrm>
            <a:off x="5181600" y="914400"/>
            <a:ext cx="16764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6624805" cy="4876800"/>
          </a:xfrm>
        </p:spPr>
        <p:txBody>
          <a:bodyPr>
            <a:normAutofit/>
          </a:bodyPr>
          <a:lstStyle/>
          <a:p>
            <a:pPr algn="just">
              <a:buNone/>
            </a:pPr>
            <a:r>
              <a:rPr lang="en-IN" sz="1600" b="1" dirty="0" smtClean="0">
                <a:solidFill>
                  <a:srgbClr val="0070C0"/>
                </a:solidFill>
              </a:rPr>
              <a:t>Assured Minimum Facilities (AMF) in the Polling Stations</a:t>
            </a:r>
            <a:endParaRPr lang="en-US" sz="1600" b="1" dirty="0">
              <a:solidFill>
                <a:srgbClr val="0070C0"/>
              </a:solidFill>
            </a:endParaRPr>
          </a:p>
          <a:p>
            <a:pPr algn="just">
              <a:buNone/>
            </a:pPr>
            <a:r>
              <a:rPr lang="en-US" sz="1600" dirty="0" smtClean="0"/>
              <a:t>(</a:t>
            </a:r>
            <a:r>
              <a:rPr lang="en-US" sz="1600" b="1" i="1" dirty="0" smtClean="0">
                <a:solidFill>
                  <a:srgbClr val="7030A0"/>
                </a:solidFill>
              </a:rPr>
              <a:t>ECI instruction </a:t>
            </a:r>
            <a:r>
              <a:rPr lang="en-IN" sz="1600" b="1" i="1" dirty="0" smtClean="0">
                <a:solidFill>
                  <a:srgbClr val="7030A0"/>
                </a:solidFill>
              </a:rPr>
              <a:t>No</a:t>
            </a:r>
            <a:r>
              <a:rPr lang="en-IN" sz="1600" b="1" i="1" dirty="0">
                <a:solidFill>
                  <a:srgbClr val="7030A0"/>
                </a:solidFill>
              </a:rPr>
              <a:t>. </a:t>
            </a:r>
            <a:r>
              <a:rPr lang="en-IN" sz="1600" b="1" i="1" dirty="0" smtClean="0">
                <a:solidFill>
                  <a:srgbClr val="7030A0"/>
                </a:solidFill>
              </a:rPr>
              <a:t>464/INST/2016-EPS Dated 12</a:t>
            </a:r>
            <a:r>
              <a:rPr lang="en-IN" sz="1600" b="1" i="1" baseline="30000" dirty="0" smtClean="0">
                <a:solidFill>
                  <a:srgbClr val="7030A0"/>
                </a:solidFill>
              </a:rPr>
              <a:t>th</a:t>
            </a:r>
            <a:r>
              <a:rPr lang="en-IN" sz="1600" b="1" i="1" dirty="0">
                <a:solidFill>
                  <a:srgbClr val="7030A0"/>
                </a:solidFill>
              </a:rPr>
              <a:t> </a:t>
            </a:r>
            <a:r>
              <a:rPr lang="en-IN" sz="1600" b="1" i="1" dirty="0" smtClean="0">
                <a:solidFill>
                  <a:srgbClr val="7030A0"/>
                </a:solidFill>
              </a:rPr>
              <a:t>September 2016)</a:t>
            </a:r>
          </a:p>
          <a:p>
            <a:pPr algn="just">
              <a:buNone/>
            </a:pPr>
            <a:endParaRPr lang="en-US" sz="1600" dirty="0"/>
          </a:p>
          <a:p>
            <a:pPr algn="just"/>
            <a:r>
              <a:rPr lang="en-IN" sz="1800" b="1" dirty="0" smtClean="0"/>
              <a:t>ECI has decided to make the facilities to be provided at Polling stations as delineated in its instruction no. 464/INST-BMF/2013-EPS dated 21</a:t>
            </a:r>
            <a:r>
              <a:rPr lang="en-IN" sz="1800" b="1" baseline="30000" dirty="0" smtClean="0"/>
              <a:t>st</a:t>
            </a:r>
            <a:r>
              <a:rPr lang="en-IN" sz="1800" b="1" dirty="0" smtClean="0"/>
              <a:t> January, 2014, as </a:t>
            </a:r>
            <a:r>
              <a:rPr lang="en-IN" sz="1800" b="1" dirty="0" smtClean="0">
                <a:solidFill>
                  <a:srgbClr val="FF0000"/>
                </a:solidFill>
              </a:rPr>
              <a:t>obligatory</a:t>
            </a:r>
            <a:r>
              <a:rPr lang="en-IN" sz="1800" b="1" dirty="0" smtClean="0"/>
              <a:t> and rechristened it as </a:t>
            </a:r>
            <a:r>
              <a:rPr lang="en-IN" sz="1800" b="1" dirty="0" smtClean="0">
                <a:solidFill>
                  <a:srgbClr val="FF0000"/>
                </a:solidFill>
              </a:rPr>
              <a:t>Assured Minimum Facility (AMF)</a:t>
            </a:r>
            <a:r>
              <a:rPr lang="en-IN" sz="1800" b="1" dirty="0" smtClean="0"/>
              <a:t>. </a:t>
            </a:r>
          </a:p>
          <a:p>
            <a:pPr algn="just"/>
            <a:endParaRPr lang="en-IN" sz="1800" b="1" dirty="0" smtClean="0"/>
          </a:p>
          <a:p>
            <a:pPr algn="just"/>
            <a:r>
              <a:rPr lang="en-IN" sz="1800" b="1" dirty="0" smtClean="0"/>
              <a:t>As such, the use of the term </a:t>
            </a:r>
            <a:r>
              <a:rPr lang="en-IN" sz="1800" b="1" dirty="0" smtClean="0">
                <a:solidFill>
                  <a:srgbClr val="0432FF"/>
                </a:solidFill>
              </a:rPr>
              <a:t>Basic Minimum Facilities (BMF) </a:t>
            </a:r>
            <a:r>
              <a:rPr lang="en-IN" sz="1800" b="1" dirty="0" smtClean="0"/>
              <a:t>is to be discontinued forthwith and only </a:t>
            </a:r>
            <a:r>
              <a:rPr lang="en-IN" sz="1800" b="1" dirty="0">
                <a:solidFill>
                  <a:srgbClr val="FF0000"/>
                </a:solidFill>
              </a:rPr>
              <a:t>Assured Minimum </a:t>
            </a:r>
            <a:r>
              <a:rPr lang="en-IN" sz="1800" b="1" dirty="0" smtClean="0">
                <a:solidFill>
                  <a:srgbClr val="FF0000"/>
                </a:solidFill>
              </a:rPr>
              <a:t>Facilities (AMF) </a:t>
            </a:r>
            <a:r>
              <a:rPr lang="en-IN" sz="1800" b="1" dirty="0" smtClean="0"/>
              <a:t>should be used and emphasized. Further, the facilities enumerated in the Commission’s instruction dated 21</a:t>
            </a:r>
            <a:r>
              <a:rPr lang="en-IN" sz="1800" b="1" baseline="30000" dirty="0" smtClean="0"/>
              <a:t>st</a:t>
            </a:r>
            <a:r>
              <a:rPr lang="en-IN" sz="1800" b="1" dirty="0" smtClean="0"/>
              <a:t> </a:t>
            </a:r>
            <a:r>
              <a:rPr lang="en-IN" sz="1800" b="1" dirty="0"/>
              <a:t>January, </a:t>
            </a:r>
            <a:r>
              <a:rPr lang="en-IN" sz="1800" b="1" dirty="0" smtClean="0"/>
              <a:t>2014 shall be ensured to be provided at each polling station without any exception.</a:t>
            </a:r>
          </a:p>
          <a:p>
            <a:pPr marL="0" indent="0" algn="just">
              <a:buNone/>
            </a:pPr>
            <a:endParaRPr lang="en-IN" sz="1600" b="1" dirty="0" smtClean="0"/>
          </a:p>
          <a:p>
            <a:pPr marL="0" indent="0">
              <a:buNone/>
            </a:pPr>
            <a:endParaRPr lang="en-US" sz="1600" b="1" dirty="0" smtClean="0">
              <a:solidFill>
                <a:srgbClr val="FF0000"/>
              </a:solidFill>
            </a:endParaRPr>
          </a:p>
        </p:txBody>
      </p:sp>
    </p:spTree>
    <p:extLst>
      <p:ext uri="{BB962C8B-B14F-4D97-AF65-F5344CB8AC3E}">
        <p14:creationId xmlns:p14="http://schemas.microsoft.com/office/powerpoint/2010/main" val="22195697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838200" y="152400"/>
            <a:ext cx="6248400" cy="381000"/>
          </a:xfrm>
        </p:spPr>
        <p:txBody>
          <a:bodyPr/>
          <a:lstStyle/>
          <a:p>
            <a:pPr eaLnBrk="1" hangingPunct="1"/>
            <a:r>
              <a:rPr lang="en-US" sz="1800" b="1" smtClean="0">
                <a:solidFill>
                  <a:srgbClr val="FF0000"/>
                </a:solidFill>
              </a:rPr>
              <a:t>Maintenance of Law and Order:   Enabling Provisions</a:t>
            </a:r>
          </a:p>
        </p:txBody>
      </p:sp>
      <p:sp>
        <p:nvSpPr>
          <p:cNvPr id="3" name="Subtitle 2"/>
          <p:cNvSpPr>
            <a:spLocks noGrp="1"/>
          </p:cNvSpPr>
          <p:nvPr>
            <p:ph type="subTitle" idx="1"/>
          </p:nvPr>
        </p:nvSpPr>
        <p:spPr>
          <a:xfrm>
            <a:off x="304800" y="990600"/>
            <a:ext cx="6705600" cy="4114800"/>
          </a:xfrm>
        </p:spPr>
        <p:txBody>
          <a:bodyPr rtlCol="0">
            <a:normAutofit/>
          </a:bodyPr>
          <a:lstStyle/>
          <a:p>
            <a:pPr defTabSz="731520" eaLnBrk="1" fontAlgn="auto" hangingPunct="1">
              <a:lnSpc>
                <a:spcPct val="80000"/>
              </a:lnSpc>
              <a:spcAft>
                <a:spcPts val="0"/>
              </a:spcAft>
              <a:defRPr/>
            </a:pPr>
            <a:r>
              <a:rPr lang="en-US" sz="1600" b="1" u="sng" dirty="0">
                <a:solidFill>
                  <a:schemeClr val="accent4"/>
                </a:solidFill>
              </a:rPr>
              <a:t>Prohibition on going armed near Polling Stations</a:t>
            </a:r>
            <a:r>
              <a:rPr lang="en-US" sz="1600" b="1" u="sng" dirty="0" smtClean="0">
                <a:solidFill>
                  <a:schemeClr val="accent4"/>
                </a:solidFill>
              </a:rPr>
              <a:t>:</a:t>
            </a:r>
          </a:p>
          <a:p>
            <a:pPr defTabSz="731520" eaLnBrk="1" fontAlgn="auto" hangingPunct="1">
              <a:lnSpc>
                <a:spcPct val="80000"/>
              </a:lnSpc>
              <a:spcAft>
                <a:spcPts val="0"/>
              </a:spcAft>
              <a:defRPr/>
            </a:pPr>
            <a:endParaRPr lang="en-US" sz="1600" b="1" u="sng" dirty="0">
              <a:solidFill>
                <a:schemeClr val="accent6">
                  <a:lumMod val="50000"/>
                </a:schemeClr>
              </a:solidFill>
            </a:endParaRPr>
          </a:p>
          <a:p>
            <a:pPr algn="l" defTabSz="731520" eaLnBrk="1" fontAlgn="auto" hangingPunct="1">
              <a:lnSpc>
                <a:spcPct val="80000"/>
              </a:lnSpc>
              <a:spcAft>
                <a:spcPts val="0"/>
              </a:spcAft>
              <a:buFont typeface="Arial" pitchFamily="34" charset="0"/>
              <a:buChar char="•"/>
              <a:defRPr/>
            </a:pPr>
            <a:r>
              <a:rPr lang="en-US" sz="1600" dirty="0">
                <a:solidFill>
                  <a:schemeClr val="tx1"/>
                </a:solidFill>
              </a:rPr>
              <a:t>	Excepting persons otherwise authorized and on election duty , no 	person will carry arms or indulge in show of arms within 100 meters 	of a Polling Station;</a:t>
            </a:r>
          </a:p>
          <a:p>
            <a:pPr algn="l" defTabSz="731520" eaLnBrk="1" fontAlgn="auto" hangingPunct="1">
              <a:lnSpc>
                <a:spcPct val="80000"/>
              </a:lnSpc>
              <a:spcAft>
                <a:spcPts val="0"/>
              </a:spcAft>
              <a:buFont typeface="Arial" pitchFamily="34" charset="0"/>
              <a:buChar char="•"/>
              <a:defRPr/>
            </a:pPr>
            <a:endParaRPr lang="en-US" sz="1600" dirty="0">
              <a:solidFill>
                <a:schemeClr val="tx1"/>
              </a:solidFill>
            </a:endParaRPr>
          </a:p>
          <a:p>
            <a:pPr algn="l" defTabSz="731520" eaLnBrk="1" fontAlgn="auto" hangingPunct="1">
              <a:lnSpc>
                <a:spcPct val="80000"/>
              </a:lnSpc>
              <a:spcAft>
                <a:spcPts val="0"/>
              </a:spcAft>
              <a:buFont typeface="Arial" pitchFamily="34" charset="0"/>
              <a:buChar char="•"/>
              <a:defRPr/>
            </a:pPr>
            <a:r>
              <a:rPr lang="en-US" sz="1600" dirty="0">
                <a:solidFill>
                  <a:schemeClr val="tx1"/>
                </a:solidFill>
              </a:rPr>
              <a:t>	Security persons attached to a person are not allowed, excepting 	persons on Z+ security;</a:t>
            </a:r>
          </a:p>
          <a:p>
            <a:pPr algn="l" defTabSz="731520" eaLnBrk="1" fontAlgn="auto" hangingPunct="1">
              <a:lnSpc>
                <a:spcPct val="80000"/>
              </a:lnSpc>
              <a:spcAft>
                <a:spcPts val="0"/>
              </a:spcAft>
              <a:buFont typeface="Arial" pitchFamily="34" charset="0"/>
              <a:buChar char="•"/>
              <a:defRPr/>
            </a:pPr>
            <a:endParaRPr lang="en-US" sz="1600" dirty="0">
              <a:solidFill>
                <a:schemeClr val="tx1"/>
              </a:solidFill>
            </a:endParaRPr>
          </a:p>
          <a:p>
            <a:pPr algn="l" defTabSz="731520" eaLnBrk="1" fontAlgn="auto" hangingPunct="1">
              <a:lnSpc>
                <a:spcPct val="80000"/>
              </a:lnSpc>
              <a:spcAft>
                <a:spcPts val="0"/>
              </a:spcAft>
              <a:buFont typeface="Arial" pitchFamily="34" charset="0"/>
              <a:buChar char="•"/>
              <a:defRPr/>
            </a:pPr>
            <a:r>
              <a:rPr lang="en-US" sz="1600" dirty="0">
                <a:solidFill>
                  <a:schemeClr val="tx1"/>
                </a:solidFill>
              </a:rPr>
              <a:t>	In case of persons covered under Z+ security, the security personnel 	will go in simple clothes and concealed weapons;</a:t>
            </a:r>
          </a:p>
          <a:p>
            <a:pPr algn="l" defTabSz="731520" eaLnBrk="1" fontAlgn="auto" hangingPunct="1">
              <a:lnSpc>
                <a:spcPct val="80000"/>
              </a:lnSpc>
              <a:spcAft>
                <a:spcPts val="0"/>
              </a:spcAft>
              <a:buFont typeface="Arial" pitchFamily="34" charset="0"/>
              <a:buChar char="•"/>
              <a:defRPr/>
            </a:pPr>
            <a:endParaRPr lang="en-US" sz="1600" dirty="0">
              <a:solidFill>
                <a:schemeClr val="tx1"/>
              </a:solidFill>
            </a:endParaRPr>
          </a:p>
          <a:p>
            <a:pPr algn="l" defTabSz="731520" eaLnBrk="1" fontAlgn="auto" hangingPunct="1">
              <a:lnSpc>
                <a:spcPct val="80000"/>
              </a:lnSpc>
              <a:spcAft>
                <a:spcPts val="0"/>
              </a:spcAft>
              <a:buFont typeface="Arial" pitchFamily="34" charset="0"/>
              <a:buChar char="•"/>
              <a:defRPr/>
            </a:pPr>
            <a:r>
              <a:rPr lang="en-US" sz="1600" dirty="0">
                <a:solidFill>
                  <a:schemeClr val="tx1"/>
                </a:solidFill>
              </a:rPr>
              <a:t>	Ministers/ MPs/ MLAs/ persons to whom security cover is given, 	cannot become election/polling/counting agents: he is not allowed 	to relinquish security cover to become agents;</a:t>
            </a:r>
          </a:p>
          <a:p>
            <a:pPr algn="l" defTabSz="731520" eaLnBrk="1" fontAlgn="auto" hangingPunct="1">
              <a:spcAft>
                <a:spcPts val="0"/>
              </a:spcAft>
              <a:buFont typeface="Arial" pitchFamily="34" charset="0"/>
              <a:buChar char="•"/>
              <a:defRPr/>
            </a:pPr>
            <a:endParaRPr lang="en-US" sz="1600" dirty="0" smtClean="0">
              <a:latin typeface="Candara" pitchFamily="34" charset="0"/>
            </a:endParaRPr>
          </a:p>
          <a:p>
            <a:pPr algn="l" defTabSz="731520" eaLnBrk="1" fontAlgn="auto" hangingPunct="1">
              <a:spcAft>
                <a:spcPts val="0"/>
              </a:spcAft>
              <a:defRPr/>
            </a:pPr>
            <a:endParaRPr lang="en-US" sz="1600" dirty="0">
              <a:latin typeface="Candara"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255520" y="487680"/>
            <a:ext cx="3459480" cy="3596640"/>
          </a:xfrm>
          <a:prstGeom prst="ellipse">
            <a:avLst/>
          </a:prstGeom>
        </p:spPr>
        <p:style>
          <a:lnRef idx="0">
            <a:schemeClr val="accent3"/>
          </a:lnRef>
          <a:fillRef idx="3">
            <a:schemeClr val="accent3"/>
          </a:fillRef>
          <a:effectRef idx="3">
            <a:schemeClr val="accent3"/>
          </a:effectRef>
          <a:fontRef idx="minor">
            <a:schemeClr val="lt1"/>
          </a:fontRef>
        </p:style>
        <p:txBody>
          <a:bodyPr lIns="73152" tIns="36576" rIns="73152" bIns="36576" anchor="ctr"/>
          <a:lstStyle/>
          <a:p>
            <a:pPr algn="ctr" eaLnBrk="1" hangingPunct="1">
              <a:defRPr/>
            </a:pPr>
            <a:r>
              <a:rPr lang="en-US" sz="3200" b="1" dirty="0">
                <a:solidFill>
                  <a:schemeClr val="tx1"/>
                </a:solidFill>
              </a:rPr>
              <a:t>Activities at Distribution Centre</a:t>
            </a:r>
          </a:p>
        </p:txBody>
      </p:sp>
      <p:cxnSp>
        <p:nvCxnSpPr>
          <p:cNvPr id="4" name="Straight Connector 3"/>
          <p:cNvCxnSpPr/>
          <p:nvPr/>
        </p:nvCxnSpPr>
        <p:spPr>
          <a:xfrm flipV="1">
            <a:off x="792163" y="3292475"/>
            <a:ext cx="1706562" cy="1157288"/>
          </a:xfrm>
          <a:prstGeom prst="line">
            <a:avLst/>
          </a:prstGeom>
          <a:ln w="76200">
            <a:solidFill>
              <a:srgbClr val="FFC00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upRight)">
                                      <p:cBhvr>
                                        <p:cTn id="7" dur="1000"/>
                                        <p:tgtEl>
                                          <p:spTgt spid="4"/>
                                        </p:tgtEl>
                                      </p:cBhvr>
                                    </p:animEffect>
                                  </p:childTnLst>
                                </p:cTn>
                              </p:par>
                            </p:childTnLst>
                          </p:cTn>
                        </p:par>
                        <p:par>
                          <p:cTn id="8" fill="hold" nodeType="afterGroup">
                            <p:stCondLst>
                              <p:cond delay="1000"/>
                            </p:stCondLst>
                            <p:childTnLst>
                              <p:par>
                                <p:cTn id="9" presetID="53"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7763" y="219075"/>
            <a:ext cx="5999162" cy="542925"/>
          </a:xfrm>
        </p:spPr>
        <p:txBody>
          <a:bodyPr rtlCol="0">
            <a:normAutofit fontScale="90000"/>
          </a:bodyPr>
          <a:lstStyle/>
          <a:p>
            <a:pPr defTabSz="731520" eaLnBrk="1" fontAlgn="auto" hangingPunct="1">
              <a:spcAft>
                <a:spcPts val="0"/>
              </a:spcAft>
              <a:defRPr/>
            </a:pPr>
            <a:r>
              <a:rPr lang="en-US" sz="2400" b="1" u="sng" dirty="0" smtClean="0">
                <a:solidFill>
                  <a:schemeClr val="tx2">
                    <a:satMod val="130000"/>
                  </a:schemeClr>
                </a:solidFill>
              </a:rPr>
              <a:t>Activities at Distribution Centre (DC) on P-1 day</a:t>
            </a:r>
            <a:endParaRPr lang="en-US" sz="2400" b="1" u="sng" dirty="0">
              <a:solidFill>
                <a:schemeClr val="tx2">
                  <a:satMod val="130000"/>
                </a:schemeClr>
              </a:solidFill>
            </a:endParaRPr>
          </a:p>
        </p:txBody>
      </p:sp>
      <p:sp>
        <p:nvSpPr>
          <p:cNvPr id="3" name="Content Placeholder 2"/>
          <p:cNvSpPr>
            <a:spLocks noGrp="1"/>
          </p:cNvSpPr>
          <p:nvPr>
            <p:ph idx="1"/>
          </p:nvPr>
        </p:nvSpPr>
        <p:spPr>
          <a:xfrm>
            <a:off x="381000" y="685800"/>
            <a:ext cx="6765925" cy="4419600"/>
          </a:xfrm>
        </p:spPr>
        <p:txBody>
          <a:bodyPr rtlCol="0">
            <a:normAutofit lnSpcReduction="10000"/>
          </a:bodyPr>
          <a:lstStyle/>
          <a:p>
            <a:pPr marL="365760" indent="-283464" defTabSz="731520" eaLnBrk="1" fontAlgn="auto" hangingPunct="1">
              <a:spcAft>
                <a:spcPts val="0"/>
              </a:spcAft>
              <a:buFont typeface="Wingdings 2"/>
              <a:buNone/>
              <a:defRPr/>
            </a:pPr>
            <a:r>
              <a:rPr lang="en-US" sz="2000" dirty="0" smtClean="0">
                <a:latin typeface="Candara" pitchFamily="34" charset="0"/>
              </a:rPr>
              <a:t>	</a:t>
            </a:r>
            <a:r>
              <a:rPr lang="en-US" sz="1600" dirty="0" smtClean="0">
                <a:latin typeface="Candara" pitchFamily="34" charset="0"/>
              </a:rPr>
              <a:t>Third Randomization of Polling Personnel in presence of the Observers must be completed in time and PS wise list of Polling Personnel displayed at prominent places at the DC</a:t>
            </a:r>
          </a:p>
          <a:p>
            <a:pPr marL="365760" indent="-283464" algn="ctr" defTabSz="731520" eaLnBrk="1" fontAlgn="auto" hangingPunct="1">
              <a:spcAft>
                <a:spcPts val="0"/>
              </a:spcAft>
              <a:buFont typeface="Wingdings 2"/>
              <a:buNone/>
              <a:defRPr/>
            </a:pPr>
            <a:r>
              <a:rPr lang="en-US" sz="1600" b="1" u="sng" dirty="0" smtClean="0">
                <a:solidFill>
                  <a:schemeClr val="accent2">
                    <a:lumMod val="50000"/>
                  </a:schemeClr>
                </a:solidFill>
                <a:latin typeface="Candara" pitchFamily="34" charset="0"/>
              </a:rPr>
              <a:t>Checking arrangements at the DC</a:t>
            </a:r>
          </a:p>
          <a:p>
            <a:pPr marL="365760" indent="-283464" defTabSz="731520" eaLnBrk="1" fontAlgn="auto" hangingPunct="1">
              <a:spcAft>
                <a:spcPts val="0"/>
              </a:spcAft>
              <a:buFont typeface="Wingdings 2"/>
              <a:buNone/>
              <a:defRPr/>
            </a:pPr>
            <a:r>
              <a:rPr lang="en-US" sz="1600" dirty="0" smtClean="0">
                <a:latin typeface="Candara" pitchFamily="34" charset="0"/>
              </a:rPr>
              <a:t>		</a:t>
            </a:r>
            <a:r>
              <a:rPr lang="en-US" sz="1400" i="1" dirty="0" smtClean="0">
                <a:latin typeface="Candara" pitchFamily="34" charset="0"/>
              </a:rPr>
              <a:t>Strong Room of EVM-VVPATs and other materials; 				 	Arrangements of Distribution Counters;     </a:t>
            </a:r>
          </a:p>
          <a:p>
            <a:pPr marL="365760" indent="-283464" defTabSz="731520" eaLnBrk="1" fontAlgn="auto" hangingPunct="1">
              <a:spcAft>
                <a:spcPts val="0"/>
              </a:spcAft>
              <a:buFont typeface="Wingdings 2"/>
              <a:buNone/>
              <a:defRPr/>
            </a:pPr>
            <a:r>
              <a:rPr lang="en-US" sz="1400" i="1" dirty="0" smtClean="0">
                <a:latin typeface="Candara" pitchFamily="34" charset="0"/>
              </a:rPr>
              <a:t>		 Space and arrangements for checking of EVMs and Poll materials;</a:t>
            </a:r>
          </a:p>
          <a:p>
            <a:pPr marL="365760" indent="-283464" defTabSz="731520" eaLnBrk="1" fontAlgn="auto" hangingPunct="1">
              <a:spcAft>
                <a:spcPts val="0"/>
              </a:spcAft>
              <a:buFont typeface="Wingdings 2"/>
              <a:buNone/>
              <a:defRPr/>
            </a:pPr>
            <a:r>
              <a:rPr lang="en-US" sz="1400" i="1" dirty="0" smtClean="0">
                <a:latin typeface="Candara" pitchFamily="34" charset="0"/>
              </a:rPr>
              <a:t>		 Provision of Training on Demand;</a:t>
            </a:r>
          </a:p>
          <a:p>
            <a:pPr marL="365760" indent="-283464" defTabSz="731520" eaLnBrk="1" fontAlgn="auto" hangingPunct="1">
              <a:spcAft>
                <a:spcPts val="0"/>
              </a:spcAft>
              <a:buFont typeface="Wingdings 2"/>
              <a:buNone/>
              <a:defRPr/>
            </a:pPr>
            <a:r>
              <a:rPr lang="en-US" sz="1400" i="1" dirty="0" smtClean="0">
                <a:latin typeface="Candara" pitchFamily="34" charset="0"/>
              </a:rPr>
              <a:t>		  Facilitation Centre for Postal Ballots; medical aid and basic amenities;</a:t>
            </a:r>
          </a:p>
          <a:p>
            <a:pPr marL="365760" indent="-283464" algn="ctr" defTabSz="731520" eaLnBrk="1" fontAlgn="auto" hangingPunct="1">
              <a:spcAft>
                <a:spcPts val="0"/>
              </a:spcAft>
              <a:buFont typeface="Wingdings 2"/>
              <a:buNone/>
              <a:defRPr/>
            </a:pPr>
            <a:r>
              <a:rPr lang="en-US" sz="1400" i="1" dirty="0" smtClean="0">
                <a:latin typeface="Candara" pitchFamily="34" charset="0"/>
              </a:rPr>
              <a:t>	</a:t>
            </a:r>
            <a:r>
              <a:rPr lang="en-US" sz="1600" b="1" u="sng" dirty="0" smtClean="0">
                <a:solidFill>
                  <a:schemeClr val="accent2">
                    <a:lumMod val="50000"/>
                  </a:schemeClr>
                </a:solidFill>
                <a:latin typeface="Candara" pitchFamily="34" charset="0"/>
              </a:rPr>
              <a:t>Checking attendance of Polling Personnel</a:t>
            </a:r>
          </a:p>
          <a:p>
            <a:pPr marL="365760" indent="-283464" defTabSz="731520" eaLnBrk="1" fontAlgn="auto" hangingPunct="1">
              <a:spcAft>
                <a:spcPts val="0"/>
              </a:spcAft>
              <a:buFont typeface="Wingdings 2"/>
              <a:buNone/>
              <a:defRPr/>
            </a:pPr>
            <a:r>
              <a:rPr lang="en-US" sz="1600" dirty="0" smtClean="0">
                <a:latin typeface="Candara" pitchFamily="34" charset="0"/>
              </a:rPr>
              <a:t>		</a:t>
            </a:r>
            <a:r>
              <a:rPr lang="en-US" sz="1400" i="1" dirty="0" smtClean="0">
                <a:latin typeface="Candara" pitchFamily="34" charset="0"/>
              </a:rPr>
              <a:t>Help in grouping of members of Polling Parties;</a:t>
            </a:r>
          </a:p>
          <a:p>
            <a:pPr marL="365760" indent="-283464" defTabSz="731520" eaLnBrk="1" fontAlgn="auto" hangingPunct="1">
              <a:spcAft>
                <a:spcPts val="0"/>
              </a:spcAft>
              <a:buFont typeface="Wingdings 2"/>
              <a:buNone/>
              <a:defRPr/>
            </a:pPr>
            <a:r>
              <a:rPr lang="en-US" sz="1400" i="1" dirty="0" smtClean="0">
                <a:latin typeface="Candara" pitchFamily="34" charset="0"/>
              </a:rPr>
              <a:t>		Familiarize with other members of Polling Parties;</a:t>
            </a:r>
          </a:p>
          <a:p>
            <a:pPr marL="365760" indent="-283464" defTabSz="731520" eaLnBrk="1" fontAlgn="auto" hangingPunct="1">
              <a:spcAft>
                <a:spcPts val="0"/>
              </a:spcAft>
              <a:buFont typeface="Wingdings 2"/>
              <a:buNone/>
              <a:defRPr/>
            </a:pPr>
            <a:r>
              <a:rPr lang="en-US" sz="1400" i="1" dirty="0" smtClean="0">
                <a:latin typeface="Candara" pitchFamily="34" charset="0"/>
              </a:rPr>
              <a:t>		Replacement of absentee Polling Personnel;</a:t>
            </a:r>
          </a:p>
          <a:p>
            <a:pPr marL="365760" indent="-283464" defTabSz="731520" eaLnBrk="1" fontAlgn="auto" hangingPunct="1">
              <a:spcAft>
                <a:spcPts val="0"/>
              </a:spcAft>
              <a:buFont typeface="Wingdings 2"/>
              <a:buNone/>
              <a:defRPr/>
            </a:pPr>
            <a:endParaRPr lang="en-US" sz="1400" i="1" dirty="0" smtClean="0">
              <a:latin typeface="Candara" pitchFamily="34" charset="0"/>
            </a:endParaRPr>
          </a:p>
          <a:p>
            <a:pPr marL="365760" indent="-283464" algn="ctr" defTabSz="731520" eaLnBrk="1" fontAlgn="auto" hangingPunct="1">
              <a:spcAft>
                <a:spcPts val="0"/>
              </a:spcAft>
              <a:buFont typeface="Wingdings 2"/>
              <a:buNone/>
              <a:defRPr/>
            </a:pPr>
            <a:r>
              <a:rPr lang="en-US" sz="1400" i="1" dirty="0" smtClean="0">
                <a:latin typeface="Candara" pitchFamily="34" charset="0"/>
              </a:rPr>
              <a:t>	</a:t>
            </a:r>
            <a:endParaRPr lang="en-US" sz="1600" b="1" u="sng" dirty="0">
              <a:solidFill>
                <a:schemeClr val="accent2">
                  <a:lumMod val="50000"/>
                </a:schemeClr>
              </a:solidFill>
              <a:latin typeface="Candara" pitchFamily="34" charset="0"/>
            </a:endParaRPr>
          </a:p>
          <a:p>
            <a:pPr marL="365760" indent="-283464" algn="ctr" defTabSz="731520" eaLnBrk="1" fontAlgn="auto" hangingPunct="1">
              <a:spcAft>
                <a:spcPts val="0"/>
              </a:spcAft>
              <a:buFont typeface="Wingdings 2"/>
              <a:buNone/>
              <a:defRPr/>
            </a:pPr>
            <a:r>
              <a:rPr lang="en-US" sz="1600" dirty="0" smtClean="0">
                <a:latin typeface="Candara" pitchFamily="34" charset="0"/>
              </a:rPr>
              <a:t>	All poling personnel must be issued with Photo I Card which will have to be displayed.</a:t>
            </a:r>
            <a:endParaRPr lang="en-US" sz="1600" dirty="0">
              <a:latin typeface="Candara"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26"/>
          <p:cNvSpPr>
            <a:spLocks noGrp="1" noChangeArrowheads="1"/>
          </p:cNvSpPr>
          <p:nvPr>
            <p:ph type="title"/>
          </p:nvPr>
        </p:nvSpPr>
        <p:spPr>
          <a:xfrm>
            <a:off x="365125" y="222250"/>
            <a:ext cx="6584950" cy="311150"/>
          </a:xfrm>
        </p:spPr>
        <p:txBody>
          <a:bodyPr rtlCol="0">
            <a:noAutofit/>
          </a:bodyPr>
          <a:lstStyle/>
          <a:p>
            <a:pPr defTabSz="731520" eaLnBrk="1" fontAlgn="auto" hangingPunct="1">
              <a:spcAft>
                <a:spcPts val="0"/>
              </a:spcAft>
              <a:defRPr/>
            </a:pPr>
            <a:r>
              <a:rPr lang="en-US" sz="2400" u="sng" dirty="0">
                <a:solidFill>
                  <a:schemeClr val="accent2">
                    <a:lumMod val="50000"/>
                  </a:schemeClr>
                </a:solidFill>
              </a:rPr>
              <a:t>Tagging of Polling Party at Distribution Centre</a:t>
            </a:r>
          </a:p>
        </p:txBody>
      </p:sp>
      <p:sp>
        <p:nvSpPr>
          <p:cNvPr id="15363" name="Rectangle 1027"/>
          <p:cNvSpPr>
            <a:spLocks noGrp="1" noChangeArrowheads="1"/>
          </p:cNvSpPr>
          <p:nvPr>
            <p:ph idx="1"/>
          </p:nvPr>
        </p:nvSpPr>
        <p:spPr>
          <a:xfrm>
            <a:off x="381000" y="609600"/>
            <a:ext cx="6553200" cy="4694238"/>
          </a:xfrm>
        </p:spPr>
        <p:txBody>
          <a:bodyPr rtlCol="0">
            <a:normAutofit/>
          </a:bodyPr>
          <a:lstStyle/>
          <a:p>
            <a:pPr marL="274320" indent="-274320" defTabSz="731520" eaLnBrk="1" fontAlgn="auto" hangingPunct="1">
              <a:spcAft>
                <a:spcPts val="0"/>
              </a:spcAft>
              <a:buFont typeface="Wingdings" pitchFamily="2" charset="2"/>
              <a:buNone/>
              <a:defRPr/>
            </a:pPr>
            <a:r>
              <a:rPr lang="en-US" sz="1900" b="1" dirty="0" smtClean="0">
                <a:solidFill>
                  <a:srgbClr val="FFFF00"/>
                </a:solidFill>
              </a:rPr>
              <a:t>		</a:t>
            </a:r>
            <a:r>
              <a:rPr lang="en-US" sz="1900" b="1" dirty="0" smtClean="0"/>
              <a:t> </a:t>
            </a:r>
            <a:r>
              <a:rPr lang="en-US" sz="1600" dirty="0" smtClean="0">
                <a:latin typeface="Candara" pitchFamily="34" charset="0"/>
              </a:rPr>
              <a:t>The Polling Personnel will come to know their respective Polling Station to which they are assigned only at the Dispersal Centre on P-1 day and not before it.</a:t>
            </a:r>
          </a:p>
          <a:p>
            <a:pPr marL="274320" indent="-274320" defTabSz="731520" eaLnBrk="1" fontAlgn="auto" hangingPunct="1">
              <a:spcAft>
                <a:spcPts val="0"/>
              </a:spcAft>
              <a:buFont typeface="Wingdings" pitchFamily="2" charset="2"/>
              <a:buNone/>
              <a:defRPr/>
            </a:pPr>
            <a:endParaRPr lang="en-US" sz="1500" dirty="0" smtClean="0"/>
          </a:p>
          <a:p>
            <a:pPr marL="274320" indent="-274320" algn="just" defTabSz="731520" eaLnBrk="1" fontAlgn="auto" hangingPunct="1">
              <a:spcAft>
                <a:spcPts val="0"/>
              </a:spcAft>
              <a:buFont typeface="Wingdings 2" pitchFamily="18" charset="2"/>
              <a:buNone/>
              <a:defRPr/>
            </a:pPr>
            <a:r>
              <a:rPr lang="en-US" sz="1500" b="1" dirty="0" smtClean="0">
                <a:latin typeface="Candara" pitchFamily="34" charset="0"/>
              </a:rPr>
              <a:t>		</a:t>
            </a:r>
            <a:r>
              <a:rPr lang="en-US" sz="2000" b="1" dirty="0" smtClean="0">
                <a:solidFill>
                  <a:schemeClr val="accent1">
                    <a:lumMod val="75000"/>
                  </a:schemeClr>
                </a:solidFill>
                <a:latin typeface="Candara" pitchFamily="34" charset="0"/>
              </a:rPr>
              <a:t>Single window counters – </a:t>
            </a:r>
            <a:r>
              <a:rPr lang="en-US" sz="1600" dirty="0" smtClean="0">
                <a:latin typeface="Candara" pitchFamily="34" charset="0"/>
              </a:rPr>
              <a:t>Reporting, issuance of order tagging 	polling station , distribution all materials  including EVMs should  preferably 	be done from one single counter to avoid inconvenience of polling personnel  from shuttling between counters.</a:t>
            </a:r>
          </a:p>
          <a:p>
            <a:pPr marL="274320" indent="-274320" defTabSz="731520" eaLnBrk="1" fontAlgn="auto" hangingPunct="1">
              <a:spcAft>
                <a:spcPts val="0"/>
              </a:spcAft>
              <a:buFont typeface="Wingdings 2" pitchFamily="18" charset="2"/>
              <a:buNone/>
              <a:defRPr/>
            </a:pPr>
            <a:endParaRPr lang="en-US" sz="1600" dirty="0" smtClean="0">
              <a:latin typeface="Candara" pitchFamily="34" charset="0"/>
            </a:endParaRPr>
          </a:p>
          <a:p>
            <a:pPr marL="274320" indent="-274320" algn="just" defTabSz="731520" eaLnBrk="1" fontAlgn="auto" hangingPunct="1">
              <a:spcAft>
                <a:spcPts val="0"/>
              </a:spcAft>
              <a:buFont typeface="Wingdings" pitchFamily="2" charset="2"/>
              <a:buNone/>
              <a:defRPr/>
            </a:pPr>
            <a:r>
              <a:rPr lang="en-US" sz="1900" b="1" dirty="0" smtClean="0">
                <a:solidFill>
                  <a:srgbClr val="00FF00"/>
                </a:solidFill>
              </a:rPr>
              <a:t>	</a:t>
            </a:r>
            <a:r>
              <a:rPr lang="en-US" sz="1900" b="1" dirty="0">
                <a:solidFill>
                  <a:srgbClr val="00FF00"/>
                </a:solidFill>
              </a:rPr>
              <a:t> </a:t>
            </a:r>
            <a:r>
              <a:rPr lang="en-US" sz="1900" b="1" dirty="0" smtClean="0">
                <a:solidFill>
                  <a:srgbClr val="00FF00"/>
                </a:solidFill>
              </a:rPr>
              <a:t>       </a:t>
            </a:r>
            <a:r>
              <a:rPr lang="en-US" sz="2000" b="1" dirty="0" smtClean="0">
                <a:solidFill>
                  <a:schemeClr val="accent1">
                    <a:lumMod val="75000"/>
                  </a:schemeClr>
                </a:solidFill>
              </a:rPr>
              <a:t>Large display </a:t>
            </a:r>
            <a:r>
              <a:rPr lang="en-US" sz="1600" b="1" dirty="0" smtClean="0">
                <a:solidFill>
                  <a:schemeClr val="accent1">
                    <a:lumMod val="75000"/>
                  </a:schemeClr>
                </a:solidFill>
              </a:rPr>
              <a:t>boards</a:t>
            </a:r>
            <a:r>
              <a:rPr lang="en-US" sz="1600" dirty="0" smtClean="0"/>
              <a:t>: </a:t>
            </a:r>
            <a:r>
              <a:rPr lang="en-US" sz="1800" dirty="0" smtClean="0">
                <a:latin typeface="Candara" pitchFamily="34" charset="0"/>
              </a:rPr>
              <a:t>Decoded list of polling personnel 	assigning polling stations to be displayed very prominently      	at multiple places </a:t>
            </a:r>
          </a:p>
          <a:p>
            <a:pPr marL="274320" indent="-274320" defTabSz="731520" eaLnBrk="1" fontAlgn="auto" hangingPunct="1">
              <a:spcAft>
                <a:spcPts val="0"/>
              </a:spcAft>
              <a:buFont typeface="Wingdings" pitchFamily="2" charset="2"/>
              <a:buNone/>
              <a:defRPr/>
            </a:pPr>
            <a:endParaRPr lang="en-US" sz="1600" b="1" i="1" dirty="0" smtClean="0">
              <a:solidFill>
                <a:srgbClr val="00FF00"/>
              </a:solidFill>
              <a:latin typeface="Candara" pitchFamily="34" charset="0"/>
            </a:endParaRPr>
          </a:p>
          <a:p>
            <a:pPr marL="274320" indent="-274320" defTabSz="731520" eaLnBrk="1" fontAlgn="auto" hangingPunct="1">
              <a:spcAft>
                <a:spcPts val="0"/>
              </a:spcAft>
              <a:buFont typeface="Wingdings 2" pitchFamily="18" charset="2"/>
              <a:buNone/>
              <a:defRPr/>
            </a:pPr>
            <a:r>
              <a:rPr lang="en-US" sz="1600" b="1" i="1" dirty="0" smtClean="0">
                <a:solidFill>
                  <a:srgbClr val="00FF00"/>
                </a:solidFill>
                <a:latin typeface="Candara" pitchFamily="34" charset="0"/>
              </a:rPr>
              <a:t>	        </a:t>
            </a:r>
            <a:r>
              <a:rPr lang="en-US" sz="2000" b="1" i="1" dirty="0" smtClean="0">
                <a:solidFill>
                  <a:schemeClr val="accent1">
                    <a:lumMod val="75000"/>
                  </a:schemeClr>
                </a:solidFill>
                <a:latin typeface="Candara" pitchFamily="34" charset="0"/>
              </a:rPr>
              <a:t>Reserved personnel </a:t>
            </a:r>
            <a:r>
              <a:rPr lang="en-US" sz="1600" i="1" dirty="0" smtClean="0">
                <a:latin typeface="Candara" pitchFamily="34" charset="0"/>
              </a:rPr>
              <a:t>are to go to Reserve Shed.</a:t>
            </a:r>
          </a:p>
          <a:p>
            <a:pPr marL="274320" indent="-274320" defTabSz="731520" eaLnBrk="1" fontAlgn="auto" hangingPunct="1">
              <a:spcAft>
                <a:spcPts val="0"/>
              </a:spcAft>
              <a:buFont typeface="Wingdings" pitchFamily="2" charset="2"/>
              <a:buNone/>
              <a:defRPr/>
            </a:pPr>
            <a:endParaRPr lang="en-US" sz="1600" b="1" dirty="0" smtClean="0">
              <a:solidFill>
                <a:srgbClr val="00FF00"/>
              </a:solidFill>
              <a:latin typeface="Candara"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65125" y="228600"/>
            <a:ext cx="6584950" cy="228600"/>
          </a:xfrm>
        </p:spPr>
        <p:txBody>
          <a:bodyPr rtlCol="0">
            <a:normAutofit fontScale="90000"/>
          </a:bodyPr>
          <a:lstStyle/>
          <a:p>
            <a:pPr defTabSz="731520" eaLnBrk="1" fontAlgn="auto" hangingPunct="1">
              <a:spcAft>
                <a:spcPts val="0"/>
              </a:spcAft>
              <a:defRPr/>
            </a:pPr>
            <a:r>
              <a:rPr lang="en-US" sz="1800" b="1" u="sng" dirty="0" smtClean="0">
                <a:solidFill>
                  <a:schemeClr val="accent3">
                    <a:lumMod val="75000"/>
                  </a:schemeClr>
                </a:solidFill>
              </a:rPr>
              <a:t>Procurement of EVMs and Polling materials</a:t>
            </a:r>
            <a:br>
              <a:rPr lang="en-US" sz="1800" b="1" u="sng" dirty="0" smtClean="0">
                <a:solidFill>
                  <a:schemeClr val="accent3">
                    <a:lumMod val="75000"/>
                  </a:schemeClr>
                </a:solidFill>
              </a:rPr>
            </a:br>
            <a:r>
              <a:rPr lang="en-US" sz="2000" b="1" dirty="0">
                <a:solidFill>
                  <a:schemeClr val="accent3">
                    <a:lumMod val="75000"/>
                  </a:schemeClr>
                </a:solidFill>
              </a:rPr>
              <a:t>	</a:t>
            </a:r>
          </a:p>
        </p:txBody>
      </p:sp>
      <p:sp>
        <p:nvSpPr>
          <p:cNvPr id="16387" name="Rectangle 3"/>
          <p:cNvSpPr>
            <a:spLocks noGrp="1" noChangeArrowheads="1"/>
          </p:cNvSpPr>
          <p:nvPr>
            <p:ph idx="1"/>
          </p:nvPr>
        </p:nvSpPr>
        <p:spPr>
          <a:xfrm>
            <a:off x="365125" y="457200"/>
            <a:ext cx="6584950" cy="4876800"/>
          </a:xfrm>
        </p:spPr>
        <p:txBody>
          <a:bodyPr rtlCol="0">
            <a:normAutofit lnSpcReduction="10000"/>
          </a:bodyPr>
          <a:lstStyle/>
          <a:p>
            <a:pPr marL="274320" indent="-274320" defTabSz="731520" eaLnBrk="1" fontAlgn="auto" hangingPunct="1">
              <a:lnSpc>
                <a:spcPct val="90000"/>
              </a:lnSpc>
              <a:spcAft>
                <a:spcPts val="0"/>
              </a:spcAft>
              <a:buFont typeface="Wingdings 2" pitchFamily="18" charset="2"/>
              <a:buNone/>
              <a:defRPr/>
            </a:pPr>
            <a:r>
              <a:rPr lang="en-US" sz="1800" dirty="0" smtClean="0">
                <a:latin typeface="Candara" pitchFamily="34" charset="0"/>
              </a:rPr>
              <a:t>	</a:t>
            </a:r>
            <a:r>
              <a:rPr lang="en-US" sz="1800" b="1" u="sng" dirty="0" smtClean="0">
                <a:solidFill>
                  <a:schemeClr val="accent6">
                    <a:lumMod val="75000"/>
                  </a:schemeClr>
                </a:solidFill>
                <a:latin typeface="Candara" pitchFamily="34" charset="0"/>
              </a:rPr>
              <a:t>CHECKING OF EVMs &amp;VVPATs</a:t>
            </a:r>
          </a:p>
          <a:p>
            <a:pPr marL="274320" indent="-274320" defTabSz="731520" eaLnBrk="1" fontAlgn="auto" hangingPunct="1">
              <a:lnSpc>
                <a:spcPct val="90000"/>
              </a:lnSpc>
              <a:spcAft>
                <a:spcPts val="0"/>
              </a:spcAft>
              <a:buFont typeface="Wingdings 2" pitchFamily="18" charset="2"/>
              <a:buNone/>
              <a:defRPr/>
            </a:pPr>
            <a:r>
              <a:rPr lang="en-US" sz="1800" dirty="0" smtClean="0">
                <a:latin typeface="Candara" pitchFamily="34" charset="0"/>
              </a:rPr>
              <a:t>		 </a:t>
            </a:r>
            <a:r>
              <a:rPr lang="en-US" sz="1600" dirty="0" smtClean="0">
                <a:latin typeface="Candara" pitchFamily="34" charset="0"/>
              </a:rPr>
              <a:t>CU, BU &amp; VVPAT Numbers  and Address Tags should match with  the 	Register at DC counters and Polling Station assigned;</a:t>
            </a:r>
          </a:p>
          <a:p>
            <a:pPr marL="274320" indent="-274320" defTabSz="731520" eaLnBrk="1" fontAlgn="auto" hangingPunct="1">
              <a:lnSpc>
                <a:spcPct val="90000"/>
              </a:lnSpc>
              <a:spcAft>
                <a:spcPts val="0"/>
              </a:spcAft>
              <a:buFont typeface="Wingdings 2" pitchFamily="18" charset="2"/>
              <a:buNone/>
              <a:defRPr/>
            </a:pPr>
            <a:endParaRPr lang="en-US" sz="1600" dirty="0" smtClean="0">
              <a:latin typeface="Candara" pitchFamily="34" charset="0"/>
            </a:endParaRPr>
          </a:p>
          <a:p>
            <a:pPr marL="274320" indent="-274320" defTabSz="731520" eaLnBrk="1" fontAlgn="auto" hangingPunct="1">
              <a:lnSpc>
                <a:spcPct val="90000"/>
              </a:lnSpc>
              <a:spcAft>
                <a:spcPts val="0"/>
              </a:spcAft>
              <a:buFont typeface="Wingdings 2" pitchFamily="18" charset="2"/>
              <a:buNone/>
              <a:defRPr/>
            </a:pPr>
            <a:r>
              <a:rPr lang="en-US" sz="1600" dirty="0" smtClean="0">
                <a:latin typeface="Candara" pitchFamily="34" charset="0"/>
              </a:rPr>
              <a:t>		</a:t>
            </a:r>
            <a:r>
              <a:rPr lang="en-US" sz="1600" i="1" dirty="0" smtClean="0">
                <a:latin typeface="Candara" pitchFamily="34" charset="0"/>
              </a:rPr>
              <a:t>Candidate Set </a:t>
            </a:r>
            <a:r>
              <a:rPr lang="en-US" sz="1600" dirty="0" smtClean="0">
                <a:latin typeface="Candara" pitchFamily="34" charset="0"/>
              </a:rPr>
              <a:t>Section of the CU is duly sealed;</a:t>
            </a:r>
          </a:p>
          <a:p>
            <a:pPr marL="274320" indent="-274320" defTabSz="731520" eaLnBrk="1" fontAlgn="auto" hangingPunct="1">
              <a:lnSpc>
                <a:spcPct val="90000"/>
              </a:lnSpc>
              <a:spcAft>
                <a:spcPts val="0"/>
              </a:spcAft>
              <a:buFont typeface="Wingdings 2" pitchFamily="18" charset="2"/>
              <a:buNone/>
              <a:defRPr/>
            </a:pPr>
            <a:endParaRPr lang="en-US" sz="1600" dirty="0" smtClean="0">
              <a:latin typeface="Candara" pitchFamily="34" charset="0"/>
            </a:endParaRPr>
          </a:p>
          <a:p>
            <a:pPr marL="274320" indent="-274320" defTabSz="731520" eaLnBrk="1" fontAlgn="auto" hangingPunct="1">
              <a:lnSpc>
                <a:spcPct val="90000"/>
              </a:lnSpc>
              <a:spcAft>
                <a:spcPts val="0"/>
              </a:spcAft>
              <a:buFont typeface="Wingdings 2" pitchFamily="18" charset="2"/>
              <a:buNone/>
              <a:defRPr/>
            </a:pPr>
            <a:r>
              <a:rPr lang="en-US" sz="1600" dirty="0" smtClean="0">
                <a:latin typeface="Candara" pitchFamily="34" charset="0"/>
              </a:rPr>
              <a:t>		CU functions after switching it ON;</a:t>
            </a:r>
          </a:p>
          <a:p>
            <a:pPr marL="274320" indent="-274320" defTabSz="731520" eaLnBrk="1" fontAlgn="auto" hangingPunct="1">
              <a:lnSpc>
                <a:spcPct val="90000"/>
              </a:lnSpc>
              <a:spcAft>
                <a:spcPts val="0"/>
              </a:spcAft>
              <a:buFont typeface="Wingdings 2" pitchFamily="18" charset="2"/>
              <a:buNone/>
              <a:defRPr/>
            </a:pPr>
            <a:endParaRPr lang="en-US" sz="1600" dirty="0" smtClean="0">
              <a:latin typeface="Candara" pitchFamily="34" charset="0"/>
            </a:endParaRPr>
          </a:p>
          <a:p>
            <a:pPr marL="274320" indent="-274320" defTabSz="731520" eaLnBrk="1" fontAlgn="auto" hangingPunct="1">
              <a:lnSpc>
                <a:spcPct val="90000"/>
              </a:lnSpc>
              <a:spcAft>
                <a:spcPts val="0"/>
              </a:spcAft>
              <a:buFont typeface="Wingdings 2" pitchFamily="18" charset="2"/>
              <a:buNone/>
              <a:defRPr/>
            </a:pPr>
            <a:r>
              <a:rPr lang="en-US" sz="1600" dirty="0" smtClean="0">
                <a:latin typeface="Candara" pitchFamily="34" charset="0"/>
              </a:rPr>
              <a:t>		Ballot paper duly fixed under screen of BU and properly aligned;</a:t>
            </a:r>
          </a:p>
          <a:p>
            <a:pPr marL="274320" indent="-274320" defTabSz="731520" eaLnBrk="1" fontAlgn="auto" hangingPunct="1">
              <a:lnSpc>
                <a:spcPct val="90000"/>
              </a:lnSpc>
              <a:spcAft>
                <a:spcPts val="0"/>
              </a:spcAft>
              <a:buFont typeface="Wingdings 2" pitchFamily="18" charset="2"/>
              <a:buNone/>
              <a:defRPr/>
            </a:pPr>
            <a:endParaRPr lang="en-US" sz="1600" dirty="0" smtClean="0">
              <a:latin typeface="Candara" pitchFamily="34" charset="0"/>
            </a:endParaRPr>
          </a:p>
          <a:p>
            <a:pPr marL="274320" indent="-274320" defTabSz="731520" eaLnBrk="1" fontAlgn="auto" hangingPunct="1">
              <a:lnSpc>
                <a:spcPct val="90000"/>
              </a:lnSpc>
              <a:spcAft>
                <a:spcPts val="0"/>
              </a:spcAft>
              <a:buFont typeface="Wingdings 2" pitchFamily="18" charset="2"/>
              <a:buNone/>
              <a:defRPr/>
            </a:pPr>
            <a:r>
              <a:rPr lang="en-US" sz="1600" dirty="0" smtClean="0">
                <a:latin typeface="Candara" pitchFamily="34" charset="0"/>
              </a:rPr>
              <a:t>		Slide switch is at No. 1 position if number of Contesting 	Candidates </a:t>
            </a:r>
            <a:r>
              <a:rPr lang="en-US" sz="1600" b="1" dirty="0" smtClean="0">
                <a:latin typeface="Candara" pitchFamily="34" charset="0"/>
              </a:rPr>
              <a:t>is UPTO 16 INCLUDING NOTA</a:t>
            </a:r>
            <a:r>
              <a:rPr lang="en-US" sz="1600" dirty="0" smtClean="0">
                <a:latin typeface="Candara" pitchFamily="34" charset="0"/>
              </a:rPr>
              <a:t>;</a:t>
            </a:r>
          </a:p>
          <a:p>
            <a:pPr marL="274320" indent="-274320" defTabSz="731520" eaLnBrk="1" fontAlgn="auto" hangingPunct="1">
              <a:lnSpc>
                <a:spcPct val="90000"/>
              </a:lnSpc>
              <a:spcAft>
                <a:spcPts val="0"/>
              </a:spcAft>
              <a:buFont typeface="Wingdings 2" pitchFamily="18" charset="2"/>
              <a:buNone/>
              <a:defRPr/>
            </a:pPr>
            <a:endParaRPr lang="en-US" sz="1600" dirty="0" smtClean="0">
              <a:latin typeface="Candara" pitchFamily="34" charset="0"/>
            </a:endParaRPr>
          </a:p>
          <a:p>
            <a:pPr marL="274320" indent="-274320" defTabSz="731520" eaLnBrk="1" fontAlgn="auto" hangingPunct="1">
              <a:lnSpc>
                <a:spcPct val="90000"/>
              </a:lnSpc>
              <a:spcAft>
                <a:spcPts val="0"/>
              </a:spcAft>
              <a:buFont typeface="Wingdings 2" pitchFamily="18" charset="2"/>
              <a:buNone/>
              <a:defRPr/>
            </a:pPr>
            <a:r>
              <a:rPr lang="en-US" sz="1600" dirty="0" smtClean="0">
                <a:latin typeface="Candara" pitchFamily="34" charset="0"/>
              </a:rPr>
              <a:t>		Blue buttons in BU are equal to No. of Contesting Candidates </a:t>
            </a:r>
            <a:r>
              <a:rPr lang="en-US" sz="1600" b="1" dirty="0" smtClean="0">
                <a:latin typeface="Candara" pitchFamily="34" charset="0"/>
              </a:rPr>
              <a:t>AND 	NOTA OPTION</a:t>
            </a:r>
            <a:r>
              <a:rPr lang="en-US" sz="1600" dirty="0">
                <a:latin typeface="Candara" pitchFamily="34" charset="0"/>
              </a:rPr>
              <a:t> </a:t>
            </a:r>
            <a:r>
              <a:rPr lang="en-US" sz="1600" dirty="0" smtClean="0">
                <a:latin typeface="Candara" pitchFamily="34" charset="0"/>
              </a:rPr>
              <a:t>and other buttons are masked;</a:t>
            </a:r>
          </a:p>
          <a:p>
            <a:pPr marL="274320" indent="-274320" defTabSz="731520" eaLnBrk="1" fontAlgn="auto" hangingPunct="1">
              <a:lnSpc>
                <a:spcPct val="90000"/>
              </a:lnSpc>
              <a:spcAft>
                <a:spcPts val="0"/>
              </a:spcAft>
              <a:buFont typeface="Wingdings 2" pitchFamily="18" charset="2"/>
              <a:buNone/>
              <a:defRPr/>
            </a:pPr>
            <a:endParaRPr lang="en-US" sz="1600" dirty="0" smtClean="0">
              <a:latin typeface="Candara" pitchFamily="34" charset="0"/>
            </a:endParaRPr>
          </a:p>
          <a:p>
            <a:pPr marL="274320" indent="-274320" defTabSz="731520" eaLnBrk="1" fontAlgn="auto" hangingPunct="1">
              <a:lnSpc>
                <a:spcPct val="90000"/>
              </a:lnSpc>
              <a:spcAft>
                <a:spcPts val="0"/>
              </a:spcAft>
              <a:buFont typeface="Wingdings 2" pitchFamily="18" charset="2"/>
              <a:buNone/>
              <a:defRPr/>
            </a:pPr>
            <a:r>
              <a:rPr lang="en-US" sz="1600" dirty="0" smtClean="0">
                <a:latin typeface="Candara" pitchFamily="34" charset="0"/>
              </a:rPr>
              <a:t>		BU is properly sealed </a:t>
            </a:r>
          </a:p>
          <a:p>
            <a:pPr marL="274320" indent="-274320" defTabSz="731520" eaLnBrk="1" fontAlgn="auto" hangingPunct="1">
              <a:lnSpc>
                <a:spcPct val="90000"/>
              </a:lnSpc>
              <a:spcAft>
                <a:spcPts val="0"/>
              </a:spcAft>
              <a:buFont typeface="Wingdings 2" pitchFamily="18" charset="2"/>
              <a:buNone/>
              <a:defRPr/>
            </a:pPr>
            <a:endParaRPr lang="en-US" sz="1600" dirty="0" smtClean="0">
              <a:latin typeface="Candara" pitchFamily="34" charset="0"/>
            </a:endParaRPr>
          </a:p>
          <a:p>
            <a:pPr marL="274320" indent="-274320" algn="ctr" defTabSz="731520" eaLnBrk="1" fontAlgn="auto" hangingPunct="1">
              <a:lnSpc>
                <a:spcPct val="90000"/>
              </a:lnSpc>
              <a:spcAft>
                <a:spcPts val="0"/>
              </a:spcAft>
              <a:buFont typeface="Wingdings 2" pitchFamily="18" charset="2"/>
              <a:buNone/>
              <a:defRPr/>
            </a:pPr>
            <a:r>
              <a:rPr lang="en-US" sz="1600" dirty="0" smtClean="0">
                <a:solidFill>
                  <a:srgbClr val="FF0000"/>
                </a:solidFill>
                <a:latin typeface="Candara" pitchFamily="34" charset="0"/>
              </a:rPr>
              <a:t>NO VVPATs will be checked at the DC and prior to Mock Poll.</a:t>
            </a:r>
          </a:p>
          <a:p>
            <a:pPr marL="274320" indent="-274320" defTabSz="731520" eaLnBrk="1" fontAlgn="auto" hangingPunct="1">
              <a:lnSpc>
                <a:spcPct val="90000"/>
              </a:lnSpc>
              <a:spcAft>
                <a:spcPts val="0"/>
              </a:spcAft>
              <a:buFont typeface="Wingdings 2" pitchFamily="18" charset="2"/>
              <a:buNone/>
              <a:defRPr/>
            </a:pPr>
            <a:r>
              <a:rPr lang="en-US" sz="1600" dirty="0" smtClean="0">
                <a:latin typeface="Candara" pitchFamily="34" charset="0"/>
              </a:rPr>
              <a:t>		</a:t>
            </a:r>
            <a:endParaRPr lang="en-US" sz="1900" b="1" dirty="0" smtClean="0">
              <a:solidFill>
                <a:srgbClr val="FFFF00"/>
              </a:solidFill>
            </a:endParaRPr>
          </a:p>
          <a:p>
            <a:pPr marL="274320" indent="-274320" defTabSz="731520" eaLnBrk="1" fontAlgn="auto" hangingPunct="1">
              <a:lnSpc>
                <a:spcPct val="90000"/>
              </a:lnSpc>
              <a:spcAft>
                <a:spcPts val="0"/>
              </a:spcAft>
              <a:defRPr/>
            </a:pPr>
            <a:endParaRPr lang="en-US" sz="1900" b="1" dirty="0" smtClean="0"/>
          </a:p>
          <a:p>
            <a:pPr marL="274320" indent="-274320" defTabSz="731520" eaLnBrk="1" fontAlgn="auto" hangingPunct="1">
              <a:lnSpc>
                <a:spcPct val="90000"/>
              </a:lnSpc>
              <a:spcAft>
                <a:spcPts val="0"/>
              </a:spcAft>
              <a:defRPr/>
            </a:pPr>
            <a:endParaRPr lang="en-US" sz="1900" b="1" dirty="0" smtClean="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244475" y="182563"/>
            <a:ext cx="6583363" cy="427037"/>
          </a:xfrm>
        </p:spPr>
        <p:txBody>
          <a:bodyPr/>
          <a:lstStyle/>
          <a:p>
            <a:pPr eaLnBrk="1" hangingPunct="1"/>
            <a:r>
              <a:rPr lang="en-US" sz="2400" b="1" smtClean="0">
                <a:solidFill>
                  <a:srgbClr val="C00000"/>
                </a:solidFill>
              </a:rPr>
              <a:t>Collection of Materials</a:t>
            </a:r>
          </a:p>
        </p:txBody>
      </p:sp>
      <p:sp>
        <p:nvSpPr>
          <p:cNvPr id="17411" name="Rectangle 3"/>
          <p:cNvSpPr>
            <a:spLocks noGrp="1" noChangeArrowheads="1"/>
          </p:cNvSpPr>
          <p:nvPr>
            <p:ph type="subTitle" idx="1"/>
          </p:nvPr>
        </p:nvSpPr>
        <p:spPr>
          <a:xfrm>
            <a:off x="182563" y="731838"/>
            <a:ext cx="6980237" cy="4602162"/>
          </a:xfrm>
        </p:spPr>
        <p:txBody>
          <a:bodyPr rtlCol="0">
            <a:normAutofit/>
          </a:bodyPr>
          <a:lstStyle/>
          <a:p>
            <a:pPr marL="365125" lvl="1" defTabSz="731520" eaLnBrk="1" fontAlgn="auto" hangingPunct="1">
              <a:spcAft>
                <a:spcPts val="0"/>
              </a:spcAft>
              <a:defRPr/>
            </a:pPr>
            <a:r>
              <a:rPr lang="en-US" sz="1600" dirty="0" smtClean="0"/>
              <a:t>	</a:t>
            </a:r>
            <a:r>
              <a:rPr lang="en-US" sz="2000" u="sng" dirty="0" smtClean="0">
                <a:solidFill>
                  <a:srgbClr val="00B050"/>
                </a:solidFill>
              </a:rPr>
              <a:t>Collect polling materials as per Check list and verify,</a:t>
            </a:r>
            <a:endParaRPr lang="en-US" sz="1600" u="sng" dirty="0" smtClean="0">
              <a:solidFill>
                <a:srgbClr val="00B050"/>
              </a:solidFill>
            </a:endParaRPr>
          </a:p>
          <a:p>
            <a:pPr marL="365125" lvl="1" algn="l" defTabSz="731520" eaLnBrk="1" fontAlgn="auto" hangingPunct="1">
              <a:spcAft>
                <a:spcPts val="0"/>
              </a:spcAft>
              <a:defRPr/>
            </a:pPr>
            <a:r>
              <a:rPr lang="en-US" sz="1600" dirty="0" smtClean="0">
                <a:solidFill>
                  <a:schemeClr val="tx1"/>
                </a:solidFill>
              </a:rPr>
              <a:t>	</a:t>
            </a:r>
            <a:r>
              <a:rPr lang="en-US" sz="1400" dirty="0" smtClean="0">
                <a:solidFill>
                  <a:schemeClr val="tx1"/>
                </a:solidFill>
                <a:latin typeface="Candara" pitchFamily="34" charset="0"/>
              </a:rPr>
              <a:t>EVM - VVPAT</a:t>
            </a:r>
          </a:p>
          <a:p>
            <a:pPr marL="365125" lvl="1" algn="l" defTabSz="731520" eaLnBrk="1" fontAlgn="auto" hangingPunct="1">
              <a:spcAft>
                <a:spcPts val="0"/>
              </a:spcAft>
              <a:defRPr/>
            </a:pPr>
            <a:r>
              <a:rPr lang="en-US" sz="1400" dirty="0" smtClean="0">
                <a:solidFill>
                  <a:schemeClr val="tx1"/>
                </a:solidFill>
                <a:latin typeface="Candara" pitchFamily="34" charset="0"/>
              </a:rPr>
              <a:t>    	Indelible Ink</a:t>
            </a:r>
          </a:p>
          <a:p>
            <a:pPr marL="365125" lvl="1" algn="l" defTabSz="731520" eaLnBrk="1" fontAlgn="auto" hangingPunct="1">
              <a:spcAft>
                <a:spcPts val="0"/>
              </a:spcAft>
              <a:defRPr/>
            </a:pPr>
            <a:r>
              <a:rPr lang="en-US" sz="1400" dirty="0" smtClean="0">
                <a:solidFill>
                  <a:schemeClr val="tx1"/>
                </a:solidFill>
                <a:latin typeface="Candara" pitchFamily="34" charset="0"/>
              </a:rPr>
              <a:t>    	Marked Copy of Photo Electoral Roll</a:t>
            </a:r>
          </a:p>
          <a:p>
            <a:pPr marL="365125" lvl="1" algn="l" defTabSz="731520" eaLnBrk="1" fontAlgn="auto" hangingPunct="1">
              <a:spcAft>
                <a:spcPts val="0"/>
              </a:spcAft>
              <a:defRPr/>
            </a:pPr>
            <a:r>
              <a:rPr lang="en-US" sz="1400" dirty="0" smtClean="0">
                <a:solidFill>
                  <a:schemeClr val="tx1"/>
                </a:solidFill>
                <a:latin typeface="Candara" pitchFamily="34" charset="0"/>
              </a:rPr>
              <a:t>    	Tendered Ballot Paper;</a:t>
            </a:r>
          </a:p>
          <a:p>
            <a:pPr marL="365125" lvl="1" algn="l" defTabSz="731520" eaLnBrk="1" fontAlgn="auto" hangingPunct="1">
              <a:spcAft>
                <a:spcPts val="0"/>
              </a:spcAft>
              <a:defRPr/>
            </a:pPr>
            <a:r>
              <a:rPr lang="en-US" sz="1400" dirty="0" smtClean="0">
                <a:solidFill>
                  <a:schemeClr val="tx1"/>
                </a:solidFill>
                <a:latin typeface="Candara" pitchFamily="34" charset="0"/>
              </a:rPr>
              <a:t>    	Green Paper Seals, Special Tag,  Strip Seal</a:t>
            </a:r>
          </a:p>
          <a:p>
            <a:pPr marL="365125" lvl="1" algn="l" defTabSz="731520" eaLnBrk="1" fontAlgn="auto" hangingPunct="1">
              <a:spcAft>
                <a:spcPts val="0"/>
              </a:spcAft>
              <a:defRPr/>
            </a:pPr>
            <a:r>
              <a:rPr lang="en-US" sz="1400" dirty="0" smtClean="0">
                <a:solidFill>
                  <a:schemeClr val="tx1"/>
                </a:solidFill>
                <a:latin typeface="Candara" pitchFamily="34" charset="0"/>
              </a:rPr>
              <a:t>    	List of Absentee Shifted voters, Proxy Voters, PB/EDC voters;</a:t>
            </a:r>
          </a:p>
          <a:p>
            <a:pPr marL="365125" lvl="1" algn="l" defTabSz="731520" eaLnBrk="1" fontAlgn="auto" hangingPunct="1">
              <a:spcAft>
                <a:spcPts val="0"/>
              </a:spcAft>
              <a:defRPr/>
            </a:pPr>
            <a:r>
              <a:rPr lang="en-US" sz="1400" dirty="0" smtClean="0">
                <a:solidFill>
                  <a:schemeClr val="tx1"/>
                </a:solidFill>
                <a:latin typeface="Candara" pitchFamily="34" charset="0"/>
              </a:rPr>
              <a:t>    	Specimen Signature of Contesting Candidates/Election Agents;</a:t>
            </a:r>
          </a:p>
          <a:p>
            <a:pPr marL="365125" lvl="1" algn="l" defTabSz="731520" eaLnBrk="1" fontAlgn="auto" hangingPunct="1">
              <a:spcAft>
                <a:spcPts val="0"/>
              </a:spcAft>
              <a:defRPr/>
            </a:pPr>
            <a:r>
              <a:rPr lang="en-US" sz="1600" dirty="0" smtClean="0">
                <a:solidFill>
                  <a:schemeClr val="tx1"/>
                </a:solidFill>
              </a:rPr>
              <a:t>    	</a:t>
            </a:r>
            <a:r>
              <a:rPr lang="en-US" sz="1400" dirty="0" smtClean="0">
                <a:solidFill>
                  <a:schemeClr val="tx1"/>
                </a:solidFill>
                <a:latin typeface="Candara" pitchFamily="34" charset="0"/>
              </a:rPr>
              <a:t>Register of Voters in Form 17A, 17 C, Presiding Officers’ Diary; other Forms</a:t>
            </a:r>
          </a:p>
          <a:p>
            <a:pPr marL="365125" lvl="1" algn="l" defTabSz="731520" eaLnBrk="1" fontAlgn="auto" hangingPunct="1">
              <a:spcAft>
                <a:spcPts val="0"/>
              </a:spcAft>
              <a:defRPr/>
            </a:pPr>
            <a:r>
              <a:rPr lang="en-US" sz="1400" dirty="0" smtClean="0">
                <a:solidFill>
                  <a:schemeClr val="tx1"/>
                </a:solidFill>
                <a:latin typeface="Candara" pitchFamily="34" charset="0"/>
              </a:rPr>
              <a:t>	Arrow Cross Mark, Metal Seal and Distinguishing Mark of the Polling Station.	</a:t>
            </a:r>
          </a:p>
          <a:p>
            <a:pPr marL="365125" lvl="1" algn="l" defTabSz="731520" eaLnBrk="1" fontAlgn="auto" hangingPunct="1">
              <a:spcAft>
                <a:spcPts val="0"/>
              </a:spcAft>
              <a:defRPr/>
            </a:pPr>
            <a:endParaRPr lang="en-US" sz="1400" dirty="0" smtClean="0">
              <a:solidFill>
                <a:schemeClr val="tx1"/>
              </a:solidFill>
              <a:latin typeface="Candara" pitchFamily="34" charset="0"/>
            </a:endParaRPr>
          </a:p>
          <a:p>
            <a:pPr marL="365125" lvl="1" algn="l" defTabSz="731520" eaLnBrk="1" fontAlgn="auto" hangingPunct="1">
              <a:spcAft>
                <a:spcPts val="0"/>
              </a:spcAft>
              <a:defRPr/>
            </a:pPr>
            <a:r>
              <a:rPr lang="en-US" sz="1400" dirty="0" smtClean="0">
                <a:solidFill>
                  <a:schemeClr val="tx1"/>
                </a:solidFill>
                <a:latin typeface="Candara" pitchFamily="34" charset="0"/>
              </a:rPr>
              <a:t>	</a:t>
            </a:r>
            <a:r>
              <a:rPr lang="en-US" sz="1600" i="1" dirty="0" smtClean="0">
                <a:solidFill>
                  <a:schemeClr val="tx1"/>
                </a:solidFill>
              </a:rPr>
              <a:t>Check the </a:t>
            </a:r>
            <a:r>
              <a:rPr lang="en-US" sz="1600" i="1" u="sng" dirty="0" smtClean="0">
                <a:solidFill>
                  <a:schemeClr val="tx1"/>
                </a:solidFill>
              </a:rPr>
              <a:t>Marked Copy of Electoral Roll </a:t>
            </a:r>
            <a:r>
              <a:rPr lang="en-US" sz="1600" i="1" dirty="0" smtClean="0">
                <a:solidFill>
                  <a:schemeClr val="tx1"/>
                </a:solidFill>
              </a:rPr>
              <a:t>to ensure that Supp. 1 &amp; 2 are attached. Deletion &amp; modifications are reflected in the Mother Roll by the word ‘Deleted’ diagonally &amp; ‘</a:t>
            </a:r>
            <a:r>
              <a:rPr lang="en-US" sz="1600" b="1" i="1" dirty="0" smtClean="0">
                <a:solidFill>
                  <a:schemeClr val="tx1"/>
                </a:solidFill>
              </a:rPr>
              <a:t>#</a:t>
            </a:r>
            <a:r>
              <a:rPr lang="en-US" sz="1600" i="1" dirty="0" smtClean="0">
                <a:solidFill>
                  <a:schemeClr val="tx1"/>
                </a:solidFill>
              </a:rPr>
              <a:t>’ sign respectively against the respective entry. Check also the total number of Postal Ballots/EDC marked against electors in the marked Copy of the Electoral Roll. All entries are duly authenticated.</a:t>
            </a:r>
          </a:p>
          <a:p>
            <a:pPr marL="365125" lvl="1" algn="l" defTabSz="731520" eaLnBrk="1" fontAlgn="auto" hangingPunct="1">
              <a:spcAft>
                <a:spcPts val="0"/>
              </a:spcAft>
              <a:defRPr/>
            </a:pPr>
            <a:endParaRPr lang="en-US" sz="1400" dirty="0" smtClean="0">
              <a:latin typeface="Candara"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65125" y="122238"/>
            <a:ext cx="6584950" cy="487362"/>
          </a:xfrm>
        </p:spPr>
        <p:txBody>
          <a:bodyPr/>
          <a:lstStyle/>
          <a:p>
            <a:pPr eaLnBrk="1" hangingPunct="1"/>
            <a:r>
              <a:rPr lang="en-US" sz="2400" b="1" u="sng" dirty="0" smtClean="0">
                <a:solidFill>
                  <a:srgbClr val="00B0F0"/>
                </a:solidFill>
              </a:rPr>
              <a:t>VIDEO CAMERA</a:t>
            </a:r>
          </a:p>
        </p:txBody>
      </p:sp>
      <p:sp>
        <p:nvSpPr>
          <p:cNvPr id="24579" name="Rectangle 3"/>
          <p:cNvSpPr>
            <a:spLocks noGrp="1" noChangeArrowheads="1"/>
          </p:cNvSpPr>
          <p:nvPr>
            <p:ph type="body" sz="half" idx="1"/>
          </p:nvPr>
        </p:nvSpPr>
        <p:spPr>
          <a:xfrm>
            <a:off x="122238" y="622949"/>
            <a:ext cx="5486400" cy="4648200"/>
          </a:xfrm>
        </p:spPr>
        <p:txBody>
          <a:bodyPr/>
          <a:lstStyle/>
          <a:p>
            <a:pPr marL="304800" indent="-304800" eaLnBrk="1" hangingPunct="1">
              <a:lnSpc>
                <a:spcPct val="90000"/>
              </a:lnSpc>
              <a:buFont typeface="Wingdings 2" pitchFamily="18" charset="2"/>
              <a:buNone/>
            </a:pPr>
            <a:r>
              <a:rPr lang="en-US" sz="1600" dirty="0" smtClean="0">
                <a:latin typeface="Candara" pitchFamily="34" charset="0"/>
              </a:rPr>
              <a:t>		</a:t>
            </a:r>
            <a:r>
              <a:rPr lang="en-US" sz="1600" dirty="0" smtClean="0"/>
              <a:t>One digital camera/videographer deployed to a specified Polling Station will be tagged with the Polling team on P-1 day at the DC and will move with the team; </a:t>
            </a:r>
          </a:p>
          <a:p>
            <a:pPr marL="304800" indent="-304800" eaLnBrk="1" hangingPunct="1">
              <a:lnSpc>
                <a:spcPct val="90000"/>
              </a:lnSpc>
              <a:buFont typeface="Wingdings 2" pitchFamily="18" charset="2"/>
              <a:buNone/>
            </a:pPr>
            <a:endParaRPr lang="en-US" sz="1600" dirty="0" smtClean="0"/>
          </a:p>
          <a:p>
            <a:pPr marL="304800" indent="-304800" eaLnBrk="1" hangingPunct="1">
              <a:lnSpc>
                <a:spcPct val="90000"/>
              </a:lnSpc>
              <a:buFont typeface="Wingdings 2" pitchFamily="18" charset="2"/>
              <a:buNone/>
            </a:pPr>
            <a:r>
              <a:rPr lang="en-US" sz="1600" dirty="0" smtClean="0"/>
              <a:t>		He will capture images of all electors strictly in 	accordance with the order of Form 17A and 	maintain a 	Log Sheet</a:t>
            </a:r>
            <a:r>
              <a:rPr lang="en-US" sz="1600" u="sng" dirty="0" smtClean="0"/>
              <a:t> </a:t>
            </a:r>
            <a:r>
              <a:rPr lang="en-US" sz="1600" dirty="0" smtClean="0"/>
              <a:t>which is to be duly counter- signed by the 	Presiding Officer ;</a:t>
            </a:r>
          </a:p>
          <a:p>
            <a:pPr marL="304800" indent="-304800" eaLnBrk="1" hangingPunct="1">
              <a:lnSpc>
                <a:spcPct val="90000"/>
              </a:lnSpc>
              <a:buFont typeface="Wingdings 2" pitchFamily="18" charset="2"/>
              <a:buNone/>
            </a:pPr>
            <a:endParaRPr lang="en-US" sz="1600" dirty="0" smtClean="0"/>
          </a:p>
          <a:p>
            <a:pPr marL="304800" indent="-304800" eaLnBrk="1" hangingPunct="1">
              <a:lnSpc>
                <a:spcPct val="90000"/>
              </a:lnSpc>
              <a:buFont typeface="Wingdings 2" pitchFamily="18" charset="2"/>
              <a:buNone/>
            </a:pPr>
            <a:r>
              <a:rPr lang="en-US" sz="1600" dirty="0" smtClean="0"/>
              <a:t>		Photographs will also be taken of the following 	events:</a:t>
            </a:r>
          </a:p>
          <a:p>
            <a:pPr marL="304800" indent="-304800" eaLnBrk="1" hangingPunct="1">
              <a:lnSpc>
                <a:spcPct val="90000"/>
              </a:lnSpc>
              <a:buNone/>
            </a:pPr>
            <a:endParaRPr lang="en-US" sz="1400" i="1" dirty="0" smtClean="0">
              <a:latin typeface="Candara" pitchFamily="34" charset="0"/>
            </a:endParaRPr>
          </a:p>
          <a:p>
            <a:pPr marL="304800" indent="-304800" eaLnBrk="1" hangingPunct="1">
              <a:lnSpc>
                <a:spcPct val="90000"/>
              </a:lnSpc>
            </a:pPr>
            <a:r>
              <a:rPr lang="en-US" sz="1400" i="1" dirty="0" smtClean="0">
                <a:latin typeface="Candara" pitchFamily="34" charset="0"/>
              </a:rPr>
              <a:t>	Conduct of Mock Poll in presence of Polling Agents and 	preparation of EVMs  before  commencement of Poll </a:t>
            </a:r>
          </a:p>
          <a:p>
            <a:pPr marL="304800" indent="-304800" eaLnBrk="1" hangingPunct="1">
              <a:lnSpc>
                <a:spcPct val="90000"/>
              </a:lnSpc>
              <a:buFont typeface="Arial" pitchFamily="34" charset="0"/>
              <a:buNone/>
            </a:pPr>
            <a:r>
              <a:rPr lang="en-US" sz="1400" i="1" dirty="0" smtClean="0">
                <a:latin typeface="Candara" pitchFamily="34" charset="0"/>
              </a:rPr>
              <a:t>		(minimum 3 photos).</a:t>
            </a:r>
          </a:p>
          <a:p>
            <a:pPr marL="304800" indent="-304800" eaLnBrk="1" hangingPunct="1">
              <a:lnSpc>
                <a:spcPct val="90000"/>
              </a:lnSpc>
            </a:pPr>
            <a:r>
              <a:rPr lang="en-US" sz="1400" i="1" dirty="0" smtClean="0">
                <a:latin typeface="Candara" pitchFamily="34" charset="0"/>
              </a:rPr>
              <a:t>	Presence of Polling Agents at the time of commencement of 	Poll and thereafter every hourly.</a:t>
            </a:r>
          </a:p>
          <a:p>
            <a:pPr marL="304800" indent="-304800" eaLnBrk="1" hangingPunct="1">
              <a:lnSpc>
                <a:spcPct val="90000"/>
              </a:lnSpc>
            </a:pPr>
            <a:r>
              <a:rPr lang="en-US" sz="1400" i="1" dirty="0" smtClean="0">
                <a:latin typeface="Candara" pitchFamily="34" charset="0"/>
              </a:rPr>
              <a:t>           At the time of application of Ink on the fingers of voters;</a:t>
            </a:r>
          </a:p>
        </p:txBody>
      </p:sp>
    </p:spTree>
  </p:cSld>
  <p:clrMapOvr>
    <a:masterClrMapping/>
  </p:clrMapOvr>
  <p:transition spd="slow">
    <p:diamon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65125" y="0"/>
            <a:ext cx="6584950" cy="914400"/>
          </a:xfrm>
        </p:spPr>
        <p:txBody>
          <a:bodyPr rtlCol="0">
            <a:normAutofit/>
          </a:bodyPr>
          <a:lstStyle/>
          <a:p>
            <a:pPr defTabSz="731520" eaLnBrk="1" fontAlgn="auto" hangingPunct="1">
              <a:spcAft>
                <a:spcPts val="0"/>
              </a:spcAft>
              <a:defRPr/>
            </a:pPr>
            <a:r>
              <a:rPr lang="en-US" sz="2400" b="1" u="sng" dirty="0" smtClean="0">
                <a:solidFill>
                  <a:schemeClr val="tx2">
                    <a:lumMod val="60000"/>
                    <a:lumOff val="40000"/>
                  </a:schemeClr>
                </a:solidFill>
              </a:rPr>
              <a:t>VIDEO </a:t>
            </a:r>
            <a:r>
              <a:rPr lang="en-US" sz="2400" b="1" u="sng" dirty="0">
                <a:solidFill>
                  <a:schemeClr val="tx2">
                    <a:lumMod val="60000"/>
                    <a:lumOff val="40000"/>
                  </a:schemeClr>
                </a:solidFill>
              </a:rPr>
              <a:t>CAMERA</a:t>
            </a:r>
          </a:p>
        </p:txBody>
      </p:sp>
      <p:sp>
        <p:nvSpPr>
          <p:cNvPr id="89091" name="Rectangle 3"/>
          <p:cNvSpPr>
            <a:spLocks noGrp="1" noChangeArrowheads="1"/>
          </p:cNvSpPr>
          <p:nvPr>
            <p:ph idx="1"/>
          </p:nvPr>
        </p:nvSpPr>
        <p:spPr>
          <a:xfrm>
            <a:off x="457200" y="1295400"/>
            <a:ext cx="6553200" cy="3962400"/>
          </a:xfrm>
        </p:spPr>
        <p:txBody>
          <a:bodyPr rtlCol="0">
            <a:normAutofit/>
          </a:bodyPr>
          <a:lstStyle/>
          <a:p>
            <a:pPr marL="304800" indent="-304800" defTabSz="731520" eaLnBrk="1" fontAlgn="auto" hangingPunct="1">
              <a:lnSpc>
                <a:spcPct val="90000"/>
              </a:lnSpc>
              <a:spcAft>
                <a:spcPts val="0"/>
              </a:spcAft>
              <a:defRPr/>
            </a:pPr>
            <a:r>
              <a:rPr lang="en-US" sz="1600" dirty="0" smtClean="0"/>
              <a:t>Position </a:t>
            </a:r>
            <a:r>
              <a:rPr lang="en-US" sz="1600" dirty="0"/>
              <a:t>of Voting Compartment </a:t>
            </a:r>
            <a:r>
              <a:rPr lang="en-US" sz="1600" dirty="0" smtClean="0"/>
              <a:t>from 3 different  angles </a:t>
            </a:r>
            <a:r>
              <a:rPr lang="en-US" sz="1600" dirty="0"/>
              <a:t>(minimum 3 photos </a:t>
            </a:r>
            <a:r>
              <a:rPr lang="en-US" sz="1600" dirty="0" smtClean="0"/>
              <a:t>covering </a:t>
            </a:r>
            <a:r>
              <a:rPr lang="en-US" sz="1600" dirty="0"/>
              <a:t>the background also);</a:t>
            </a:r>
          </a:p>
          <a:p>
            <a:pPr marL="304800" indent="-304800" defTabSz="731520" eaLnBrk="1" fontAlgn="auto" hangingPunct="1">
              <a:lnSpc>
                <a:spcPct val="90000"/>
              </a:lnSpc>
              <a:spcAft>
                <a:spcPts val="0"/>
              </a:spcAft>
              <a:defRPr/>
            </a:pPr>
            <a:endParaRPr lang="en-US" sz="1600" dirty="0"/>
          </a:p>
          <a:p>
            <a:pPr marL="304800" indent="-304800" defTabSz="731520" eaLnBrk="1" fontAlgn="auto" hangingPunct="1">
              <a:lnSpc>
                <a:spcPct val="90000"/>
              </a:lnSpc>
              <a:spcAft>
                <a:spcPts val="0"/>
              </a:spcAft>
              <a:defRPr/>
            </a:pPr>
            <a:r>
              <a:rPr lang="en-US" sz="1600" dirty="0" smtClean="0"/>
              <a:t>Photos </a:t>
            </a:r>
            <a:r>
              <a:rPr lang="en-US" sz="1600" dirty="0"/>
              <a:t>of electors in case of Challenged / </a:t>
            </a:r>
            <a:r>
              <a:rPr lang="en-US" sz="1600" dirty="0" smtClean="0"/>
              <a:t>Tendered </a:t>
            </a:r>
            <a:r>
              <a:rPr lang="en-US" sz="1600" dirty="0"/>
              <a:t>Votes/Missing voter as per ASD list;</a:t>
            </a:r>
          </a:p>
          <a:p>
            <a:pPr marL="304800" indent="-304800" defTabSz="731520" eaLnBrk="1" fontAlgn="auto" hangingPunct="1">
              <a:lnSpc>
                <a:spcPct val="90000"/>
              </a:lnSpc>
              <a:spcAft>
                <a:spcPts val="0"/>
              </a:spcAft>
              <a:defRPr/>
            </a:pPr>
            <a:endParaRPr lang="en-US" sz="1600" dirty="0"/>
          </a:p>
          <a:p>
            <a:pPr marL="304800" indent="-304800" defTabSz="731520" eaLnBrk="1" fontAlgn="auto" hangingPunct="1">
              <a:lnSpc>
                <a:spcPct val="90000"/>
              </a:lnSpc>
              <a:spcAft>
                <a:spcPts val="0"/>
              </a:spcAft>
              <a:defRPr/>
            </a:pPr>
            <a:r>
              <a:rPr lang="en-US" sz="1600" dirty="0" smtClean="0"/>
              <a:t>Queue </a:t>
            </a:r>
            <a:r>
              <a:rPr lang="en-US" sz="1600" dirty="0"/>
              <a:t>of voters within Polling Premises during </a:t>
            </a:r>
            <a:r>
              <a:rPr lang="en-US" sz="1600" dirty="0" smtClean="0"/>
              <a:t>peak </a:t>
            </a:r>
            <a:r>
              <a:rPr lang="en-US" sz="1600" dirty="0"/>
              <a:t>hours and at closure of Poll;</a:t>
            </a:r>
          </a:p>
          <a:p>
            <a:pPr marL="304800" indent="-304800" defTabSz="731520" eaLnBrk="1" fontAlgn="auto" hangingPunct="1">
              <a:lnSpc>
                <a:spcPct val="90000"/>
              </a:lnSpc>
              <a:spcAft>
                <a:spcPts val="0"/>
              </a:spcAft>
              <a:defRPr/>
            </a:pPr>
            <a:endParaRPr lang="en-US" sz="1600" dirty="0"/>
          </a:p>
          <a:p>
            <a:pPr marL="304800" indent="-304800" defTabSz="731520" eaLnBrk="1" fontAlgn="auto" hangingPunct="1">
              <a:lnSpc>
                <a:spcPct val="90000"/>
              </a:lnSpc>
              <a:spcAft>
                <a:spcPts val="0"/>
              </a:spcAft>
              <a:defRPr/>
            </a:pPr>
            <a:r>
              <a:rPr lang="en-US" sz="1600" dirty="0" smtClean="0"/>
              <a:t>The </a:t>
            </a:r>
            <a:r>
              <a:rPr lang="en-US" sz="1600" dirty="0"/>
              <a:t>photo of the voter standing as the last </a:t>
            </a:r>
            <a:r>
              <a:rPr lang="en-US" sz="1600" dirty="0" smtClean="0"/>
              <a:t>person </a:t>
            </a:r>
            <a:r>
              <a:rPr lang="en-US" sz="1600" dirty="0"/>
              <a:t>in the queue at the time of closure of </a:t>
            </a:r>
            <a:r>
              <a:rPr lang="en-US" sz="1600" dirty="0" smtClean="0"/>
              <a:t>Poll.</a:t>
            </a:r>
          </a:p>
          <a:p>
            <a:pPr marL="304800" indent="-304800" defTabSz="731520" eaLnBrk="1" fontAlgn="auto" hangingPunct="1">
              <a:lnSpc>
                <a:spcPct val="90000"/>
              </a:lnSpc>
              <a:spcAft>
                <a:spcPts val="0"/>
              </a:spcAft>
              <a:buFont typeface="Arial" pitchFamily="34" charset="0"/>
              <a:buNone/>
              <a:defRPr/>
            </a:pPr>
            <a:endParaRPr lang="en-US" sz="1600" dirty="0"/>
          </a:p>
          <a:p>
            <a:pPr marL="304800" indent="-304800" defTabSz="731520" eaLnBrk="1" fontAlgn="auto" hangingPunct="1">
              <a:lnSpc>
                <a:spcPct val="90000"/>
              </a:lnSpc>
              <a:spcAft>
                <a:spcPts val="0"/>
              </a:spcAft>
              <a:defRPr/>
            </a:pPr>
            <a:r>
              <a:rPr lang="en-US" sz="1600" dirty="0" smtClean="0"/>
              <a:t>After </a:t>
            </a:r>
            <a:r>
              <a:rPr lang="en-US" sz="1600" dirty="0"/>
              <a:t>the poll is over the Presiding Officer shall keep the duly filled and </a:t>
            </a:r>
            <a:r>
              <a:rPr lang="en-US" sz="1600" dirty="0" smtClean="0"/>
              <a:t>signed </a:t>
            </a:r>
            <a:r>
              <a:rPr lang="en-US" sz="1600" dirty="0"/>
              <a:t>Log Sheet in a separate Non-Statutory Cover and hand it over at Reception Centre</a:t>
            </a:r>
            <a:r>
              <a:rPr lang="en-US" sz="1600" dirty="0">
                <a:latin typeface="+mj-lt"/>
              </a:rPr>
              <a:t>.</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65125" y="533400"/>
            <a:ext cx="6584950" cy="4367213"/>
          </a:xfrm>
        </p:spPr>
        <p:txBody>
          <a:bodyPr/>
          <a:lstStyle/>
          <a:p>
            <a:pPr eaLnBrk="1" hangingPunct="1">
              <a:buFont typeface="Arial" pitchFamily="34" charset="0"/>
              <a:buNone/>
            </a:pPr>
            <a:r>
              <a:rPr lang="en-US" dirty="0" smtClean="0">
                <a:solidFill>
                  <a:srgbClr val="C00000"/>
                </a:solidFill>
              </a:rPr>
              <a:t>Other important activities</a:t>
            </a:r>
            <a:r>
              <a:rPr lang="en-US" dirty="0" smtClean="0"/>
              <a:t>;</a:t>
            </a:r>
          </a:p>
          <a:p>
            <a:pPr eaLnBrk="1" hangingPunct="1"/>
            <a:r>
              <a:rPr lang="en-US" sz="2000" b="1" dirty="0" smtClean="0"/>
              <a:t>Micro Observer- </a:t>
            </a:r>
          </a:p>
          <a:p>
            <a:pPr eaLnBrk="1" hangingPunct="1">
              <a:buFont typeface="Arial" pitchFamily="34" charset="0"/>
              <a:buNone/>
            </a:pPr>
            <a:r>
              <a:rPr lang="en-US" sz="2000" dirty="0" smtClean="0"/>
              <a:t>      Contact with Micro Observer, if deployed </a:t>
            </a:r>
          </a:p>
          <a:p>
            <a:pPr eaLnBrk="1" hangingPunct="1"/>
            <a:r>
              <a:rPr lang="en-US" sz="2000" b="1" dirty="0" smtClean="0"/>
              <a:t>SMS registration- </a:t>
            </a:r>
          </a:p>
          <a:p>
            <a:pPr eaLnBrk="1" hangingPunct="1">
              <a:buFont typeface="Arial" pitchFamily="34" charset="0"/>
              <a:buNone/>
            </a:pPr>
            <a:r>
              <a:rPr lang="en-US" sz="2000" dirty="0" smtClean="0"/>
              <a:t>     The PRO &amp; PO1 will have to register their mobile number  to the assigned phone number </a:t>
            </a:r>
          </a:p>
          <a:p>
            <a:pPr eaLnBrk="1" hangingPunct="1"/>
            <a:r>
              <a:rPr lang="en-US" sz="2000" b="1" dirty="0" smtClean="0"/>
              <a:t>Tagging of vehicle </a:t>
            </a:r>
          </a:p>
          <a:p>
            <a:pPr eaLnBrk="1" hangingPunct="1">
              <a:buFont typeface="Arial" pitchFamily="34" charset="0"/>
              <a:buNone/>
            </a:pPr>
            <a:r>
              <a:rPr lang="en-US" sz="2000" dirty="0" smtClean="0"/>
              <a:t>     Movement to the polling station to be made in earmarked vehicle</a:t>
            </a:r>
          </a:p>
          <a:p>
            <a:pPr eaLnBrk="1" hangingPunct="1"/>
            <a:r>
              <a:rPr lang="en-US" sz="2000" b="1" dirty="0" smtClean="0"/>
              <a:t>Tagging of force</a:t>
            </a:r>
          </a:p>
          <a:p>
            <a:pPr eaLnBrk="1" hangingPunct="1">
              <a:buFont typeface="Arial" pitchFamily="34" charset="0"/>
              <a:buNone/>
            </a:pPr>
            <a:r>
              <a:rPr lang="en-US" sz="2000" dirty="0" smtClean="0"/>
              <a:t> 	</a:t>
            </a:r>
            <a:r>
              <a:rPr lang="en-US" sz="2000" dirty="0" smtClean="0">
                <a:solidFill>
                  <a:srgbClr val="FF0000"/>
                </a:solidFill>
              </a:rPr>
              <a:t>Movement to the polling station with sector force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255520" y="487680"/>
            <a:ext cx="3459480" cy="3596640"/>
          </a:xfrm>
          <a:prstGeom prst="ellipse">
            <a:avLst/>
          </a:prstGeom>
        </p:spPr>
        <p:style>
          <a:lnRef idx="0">
            <a:schemeClr val="accent3"/>
          </a:lnRef>
          <a:fillRef idx="3">
            <a:schemeClr val="accent3"/>
          </a:fillRef>
          <a:effectRef idx="3">
            <a:schemeClr val="accent3"/>
          </a:effectRef>
          <a:fontRef idx="minor">
            <a:schemeClr val="lt1"/>
          </a:fontRef>
        </p:style>
        <p:txBody>
          <a:bodyPr lIns="73152" tIns="36576" rIns="73152" bIns="36576" anchor="ctr"/>
          <a:lstStyle/>
          <a:p>
            <a:pPr algn="ctr" eaLnBrk="1" hangingPunct="1">
              <a:defRPr/>
            </a:pPr>
            <a:r>
              <a:rPr lang="en-US" sz="3200" b="1" dirty="0">
                <a:solidFill>
                  <a:schemeClr val="tx1"/>
                </a:solidFill>
              </a:rPr>
              <a:t>Polling Station on </a:t>
            </a:r>
          </a:p>
          <a:p>
            <a:pPr algn="ctr" eaLnBrk="1" hangingPunct="1">
              <a:defRPr/>
            </a:pPr>
            <a:r>
              <a:rPr lang="en-US" sz="3200" b="1" dirty="0">
                <a:solidFill>
                  <a:schemeClr val="tx1"/>
                </a:solidFill>
              </a:rPr>
              <a:t>P-1 day</a:t>
            </a:r>
          </a:p>
        </p:txBody>
      </p:sp>
      <p:cxnSp>
        <p:nvCxnSpPr>
          <p:cNvPr id="4" name="Straight Connector 3"/>
          <p:cNvCxnSpPr/>
          <p:nvPr/>
        </p:nvCxnSpPr>
        <p:spPr>
          <a:xfrm flipV="1">
            <a:off x="792163" y="3292475"/>
            <a:ext cx="1706562" cy="1157288"/>
          </a:xfrm>
          <a:prstGeom prst="line">
            <a:avLst/>
          </a:prstGeom>
          <a:ln w="76200">
            <a:solidFill>
              <a:srgbClr val="FFC00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upRight)">
                                      <p:cBhvr>
                                        <p:cTn id="7" dur="1000"/>
                                        <p:tgtEl>
                                          <p:spTgt spid="4"/>
                                        </p:tgtEl>
                                      </p:cBhvr>
                                    </p:animEffect>
                                  </p:childTnLst>
                                </p:cTn>
                              </p:par>
                            </p:childTnLst>
                          </p:cTn>
                        </p:par>
                        <p:par>
                          <p:cTn id="8" fill="hold" nodeType="afterGroup">
                            <p:stCondLst>
                              <p:cond delay="1000"/>
                            </p:stCondLst>
                            <p:childTnLst>
                              <p:par>
                                <p:cTn id="9" presetID="53"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6624805" cy="4876800"/>
          </a:xfrm>
        </p:spPr>
        <p:txBody>
          <a:bodyPr>
            <a:normAutofit/>
          </a:bodyPr>
          <a:lstStyle/>
          <a:p>
            <a:pPr marL="0" indent="0">
              <a:buNone/>
            </a:pPr>
            <a:r>
              <a:rPr lang="en-IN" sz="1800" b="1" dirty="0" smtClean="0">
                <a:solidFill>
                  <a:srgbClr val="0070C0"/>
                </a:solidFill>
              </a:rPr>
              <a:t>Suitable </a:t>
            </a:r>
            <a:r>
              <a:rPr lang="en-IN" sz="1800" b="1" dirty="0">
                <a:solidFill>
                  <a:srgbClr val="FF0000"/>
                </a:solidFill>
              </a:rPr>
              <a:t>lighting in voting compartment</a:t>
            </a:r>
          </a:p>
          <a:p>
            <a:pPr marL="0" indent="0">
              <a:buNone/>
            </a:pPr>
            <a:r>
              <a:rPr lang="en-IN" sz="1800" b="1" i="1" dirty="0">
                <a:solidFill>
                  <a:srgbClr val="7030A0"/>
                </a:solidFill>
              </a:rPr>
              <a:t>(</a:t>
            </a:r>
            <a:r>
              <a:rPr lang="en-US" sz="1800" b="1" i="1" dirty="0">
                <a:solidFill>
                  <a:srgbClr val="7030A0"/>
                </a:solidFill>
              </a:rPr>
              <a:t>ECI instruction No. </a:t>
            </a:r>
            <a:r>
              <a:rPr lang="en-IN" sz="1800" b="1" i="1" dirty="0">
                <a:solidFill>
                  <a:srgbClr val="7030A0"/>
                </a:solidFill>
              </a:rPr>
              <a:t>51/8/7/2017-EMS (Vol.-II) dated 03rd August 2017</a:t>
            </a:r>
            <a:r>
              <a:rPr lang="en-IN" sz="1800" b="1" i="1" dirty="0" smtClean="0">
                <a:solidFill>
                  <a:srgbClr val="7030A0"/>
                </a:solidFill>
              </a:rPr>
              <a:t>)</a:t>
            </a:r>
          </a:p>
          <a:p>
            <a:pPr marL="0" indent="0">
              <a:buNone/>
            </a:pPr>
            <a:endParaRPr lang="en-IN" sz="1800" b="1" i="1" dirty="0">
              <a:solidFill>
                <a:srgbClr val="7030A0"/>
              </a:solidFill>
            </a:endParaRPr>
          </a:p>
          <a:p>
            <a:r>
              <a:rPr lang="en-IN" sz="1800" b="1" dirty="0" smtClean="0">
                <a:solidFill>
                  <a:srgbClr val="FF0000"/>
                </a:solidFill>
              </a:rPr>
              <a:t>Proper electricity arrangements </a:t>
            </a:r>
            <a:r>
              <a:rPr lang="en-IN" sz="1800" b="1" dirty="0" smtClean="0"/>
              <a:t>should be made </a:t>
            </a:r>
            <a:r>
              <a:rPr lang="en-IN" sz="1800" b="1" dirty="0"/>
              <a:t>at </a:t>
            </a:r>
            <a:r>
              <a:rPr lang="en-IN" sz="1800" b="1" dirty="0" smtClean="0"/>
              <a:t>the </a:t>
            </a:r>
            <a:r>
              <a:rPr lang="en-IN" sz="1800" b="1" dirty="0"/>
              <a:t>polling stations.</a:t>
            </a:r>
          </a:p>
          <a:p>
            <a:r>
              <a:rPr lang="en-IN" sz="1800" b="1" dirty="0">
                <a:solidFill>
                  <a:srgbClr val="FF0000"/>
                </a:solidFill>
              </a:rPr>
              <a:t>H</a:t>
            </a:r>
            <a:r>
              <a:rPr lang="en-IN" sz="1800" b="1" dirty="0" smtClean="0">
                <a:solidFill>
                  <a:srgbClr val="FF0000"/>
                </a:solidFill>
              </a:rPr>
              <a:t>igh voltage </a:t>
            </a:r>
            <a:r>
              <a:rPr lang="en-IN" sz="1800" b="1" dirty="0" smtClean="0"/>
              <a:t>incandescent </a:t>
            </a:r>
            <a:r>
              <a:rPr lang="en-IN" sz="1800" b="1" dirty="0"/>
              <a:t>bulbs/ </a:t>
            </a:r>
            <a:r>
              <a:rPr lang="en-IN" sz="1800" b="1" dirty="0" smtClean="0"/>
              <a:t>tube-light </a:t>
            </a:r>
            <a:r>
              <a:rPr lang="en-IN" sz="1800" b="1" dirty="0"/>
              <a:t>should not </a:t>
            </a:r>
            <a:r>
              <a:rPr lang="en-IN" sz="1800" b="1" dirty="0" smtClean="0"/>
              <a:t>be placed over </a:t>
            </a:r>
            <a:r>
              <a:rPr lang="en-IN" sz="1800" b="1" dirty="0"/>
              <a:t>or </a:t>
            </a:r>
            <a:r>
              <a:rPr lang="en-IN" sz="1800" b="1" dirty="0" smtClean="0"/>
              <a:t>front of the</a:t>
            </a:r>
            <a:r>
              <a:rPr lang="en-IN" sz="1800" b="1" dirty="0"/>
              <a:t> </a:t>
            </a:r>
            <a:r>
              <a:rPr lang="en-IN" sz="1800" b="1" dirty="0" smtClean="0"/>
              <a:t>voting compartment</a:t>
            </a:r>
            <a:r>
              <a:rPr lang="en-IN" sz="1800" b="1" dirty="0"/>
              <a:t>.</a:t>
            </a:r>
          </a:p>
          <a:p>
            <a:r>
              <a:rPr lang="en-IN" sz="1800" b="1" dirty="0" smtClean="0">
                <a:solidFill>
                  <a:srgbClr val="FF0000"/>
                </a:solidFill>
              </a:rPr>
              <a:t>Voting Compartment </a:t>
            </a:r>
            <a:r>
              <a:rPr lang="en-IN" sz="1800" b="1" dirty="0"/>
              <a:t>should </a:t>
            </a:r>
            <a:r>
              <a:rPr lang="en-IN" sz="1800" b="1" dirty="0" smtClean="0"/>
              <a:t>be placed i</a:t>
            </a:r>
            <a:r>
              <a:rPr lang="en-IN" sz="1800" b="1" dirty="0"/>
              <a:t>n</a:t>
            </a:r>
            <a:r>
              <a:rPr lang="en-IN" sz="1800" b="1" dirty="0" smtClean="0"/>
              <a:t> </a:t>
            </a:r>
            <a:r>
              <a:rPr lang="en-IN" sz="1800" b="1" dirty="0"/>
              <a:t>such a way </a:t>
            </a:r>
            <a:r>
              <a:rPr lang="en-IN" sz="1800" b="1" dirty="0" smtClean="0"/>
              <a:t>that</a:t>
            </a:r>
          </a:p>
          <a:p>
            <a:pPr marL="0" indent="0">
              <a:buNone/>
            </a:pPr>
            <a:r>
              <a:rPr lang="en-IN" sz="1800" b="1" dirty="0"/>
              <a:t> </a:t>
            </a:r>
            <a:r>
              <a:rPr lang="en-IN" sz="1800" b="1" dirty="0" smtClean="0"/>
              <a:t>     (a) </a:t>
            </a:r>
            <a:r>
              <a:rPr lang="en-IN" sz="1800" b="1" dirty="0" smtClean="0">
                <a:solidFill>
                  <a:srgbClr val="0000FF"/>
                </a:solidFill>
              </a:rPr>
              <a:t>sufficient </a:t>
            </a:r>
            <a:r>
              <a:rPr lang="en-IN" sz="1800" b="1" dirty="0">
                <a:solidFill>
                  <a:srgbClr val="0000FF"/>
                </a:solidFill>
              </a:rPr>
              <a:t>light </a:t>
            </a:r>
            <a:r>
              <a:rPr lang="en-IN" sz="1800" b="1" dirty="0"/>
              <a:t>is </a:t>
            </a:r>
            <a:r>
              <a:rPr lang="en-IN" sz="1800" b="1" dirty="0" smtClean="0"/>
              <a:t>available inside the </a:t>
            </a:r>
            <a:r>
              <a:rPr lang="en-IN" sz="1800" b="1" dirty="0"/>
              <a:t>voting </a:t>
            </a:r>
            <a:r>
              <a:rPr lang="en-IN" sz="1800" b="1" dirty="0" smtClean="0"/>
              <a:t>compartment</a:t>
            </a:r>
            <a:r>
              <a:rPr lang="en-IN" sz="1800" b="1" dirty="0"/>
              <a:t>.</a:t>
            </a:r>
          </a:p>
          <a:p>
            <a:pPr marL="0" indent="0">
              <a:buNone/>
            </a:pPr>
            <a:r>
              <a:rPr lang="en-IN" sz="1800" b="1" dirty="0" smtClean="0"/>
              <a:t>      (</a:t>
            </a:r>
            <a:r>
              <a:rPr lang="en-IN" sz="1800" b="1" dirty="0"/>
              <a:t>b) </a:t>
            </a:r>
            <a:r>
              <a:rPr lang="en-IN" sz="1800" b="1" dirty="0">
                <a:solidFill>
                  <a:srgbClr val="0000FF"/>
                </a:solidFill>
              </a:rPr>
              <a:t>no </a:t>
            </a:r>
            <a:r>
              <a:rPr lang="en-IN" sz="1800" b="1" dirty="0" smtClean="0">
                <a:solidFill>
                  <a:srgbClr val="0000FF"/>
                </a:solidFill>
              </a:rPr>
              <a:t>direct </a:t>
            </a:r>
            <a:r>
              <a:rPr lang="en-IN" sz="1800" b="1" dirty="0">
                <a:solidFill>
                  <a:srgbClr val="0000FF"/>
                </a:solidFill>
              </a:rPr>
              <a:t>lighting </a:t>
            </a:r>
            <a:r>
              <a:rPr lang="en-IN" sz="1800" b="1" dirty="0"/>
              <a:t>is </a:t>
            </a:r>
            <a:r>
              <a:rPr lang="en-IN" sz="1800" b="1" dirty="0" smtClean="0"/>
              <a:t>placed over </a:t>
            </a:r>
            <a:r>
              <a:rPr lang="en-IN" sz="1800" b="1" dirty="0"/>
              <a:t>or in </a:t>
            </a:r>
            <a:r>
              <a:rPr lang="en-IN" sz="1800" b="1" dirty="0" smtClean="0"/>
              <a:t>front of the </a:t>
            </a:r>
            <a:r>
              <a:rPr lang="en-IN" sz="1800" b="1" dirty="0"/>
              <a:t>voting </a:t>
            </a:r>
            <a:endParaRPr lang="en-IN" sz="1800" b="1" dirty="0" smtClean="0"/>
          </a:p>
          <a:p>
            <a:pPr marL="0" indent="0">
              <a:buNone/>
            </a:pPr>
            <a:r>
              <a:rPr lang="en-IN" sz="1800" b="1" dirty="0"/>
              <a:t> </a:t>
            </a:r>
            <a:r>
              <a:rPr lang="en-IN" sz="1800" b="1" dirty="0" smtClean="0"/>
              <a:t>           compartment</a:t>
            </a:r>
            <a:r>
              <a:rPr lang="en-IN" sz="1800" b="1" dirty="0"/>
              <a:t>.</a:t>
            </a:r>
          </a:p>
          <a:p>
            <a:pPr marL="0" indent="0">
              <a:buNone/>
            </a:pPr>
            <a:r>
              <a:rPr lang="en-IN" sz="1800" b="1" dirty="0" smtClean="0"/>
              <a:t>      (</a:t>
            </a:r>
            <a:r>
              <a:rPr lang="en-IN" sz="1800" b="1" dirty="0"/>
              <a:t>c) </a:t>
            </a:r>
            <a:r>
              <a:rPr lang="en-IN" sz="1800" b="1" dirty="0" smtClean="0">
                <a:solidFill>
                  <a:srgbClr val="0000FF"/>
                </a:solidFill>
              </a:rPr>
              <a:t>secrecy of voting </a:t>
            </a:r>
            <a:r>
              <a:rPr lang="en-IN" sz="1800" b="1" dirty="0"/>
              <a:t>is not </a:t>
            </a:r>
            <a:r>
              <a:rPr lang="en-IN" sz="1800" b="1" dirty="0" smtClean="0"/>
              <a:t>violated</a:t>
            </a:r>
            <a:r>
              <a:rPr lang="en-IN" sz="1800" b="1" dirty="0"/>
              <a:t>.</a:t>
            </a:r>
          </a:p>
          <a:p>
            <a:pPr marL="0" indent="0">
              <a:buNone/>
            </a:pPr>
            <a:r>
              <a:rPr lang="en-IN" sz="1800" b="1" dirty="0" smtClean="0"/>
              <a:t>      (</a:t>
            </a:r>
            <a:r>
              <a:rPr lang="en-IN" sz="1800" b="1" dirty="0"/>
              <a:t>d) voting </a:t>
            </a:r>
            <a:r>
              <a:rPr lang="en-IN" sz="1800" b="1" dirty="0" smtClean="0"/>
              <a:t>compartment is </a:t>
            </a:r>
            <a:r>
              <a:rPr lang="en-IN" sz="1800" b="1" dirty="0"/>
              <a:t>not </a:t>
            </a:r>
            <a:r>
              <a:rPr lang="en-IN" sz="1800" b="1" dirty="0" smtClean="0"/>
              <a:t>placed near </a:t>
            </a:r>
            <a:r>
              <a:rPr lang="en-IN" sz="1800" b="1" dirty="0"/>
              <a:t>the </a:t>
            </a:r>
            <a:r>
              <a:rPr lang="en-IN" sz="1800" b="1" dirty="0" smtClean="0">
                <a:solidFill>
                  <a:srgbClr val="0000FF"/>
                </a:solidFill>
              </a:rPr>
              <a:t>window/</a:t>
            </a:r>
            <a:r>
              <a:rPr lang="en-IN" sz="1800" b="1" dirty="0">
                <a:solidFill>
                  <a:srgbClr val="0000FF"/>
                </a:solidFill>
              </a:rPr>
              <a:t>d</a:t>
            </a:r>
            <a:r>
              <a:rPr lang="en-IN" sz="1800" b="1" dirty="0" smtClean="0">
                <a:solidFill>
                  <a:srgbClr val="0000FF"/>
                </a:solidFill>
              </a:rPr>
              <a:t>oor</a:t>
            </a:r>
            <a:r>
              <a:rPr lang="en-IN" sz="1800" b="1" dirty="0" smtClean="0"/>
              <a:t>.</a:t>
            </a:r>
            <a:endParaRPr lang="en-IN" sz="1800" b="1" dirty="0"/>
          </a:p>
        </p:txBody>
      </p:sp>
    </p:spTree>
    <p:extLst>
      <p:ext uri="{BB962C8B-B14F-4D97-AF65-F5344CB8AC3E}">
        <p14:creationId xmlns:p14="http://schemas.microsoft.com/office/powerpoint/2010/main" val="32956084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65125" y="122238"/>
            <a:ext cx="6584950" cy="609600"/>
          </a:xfrm>
        </p:spPr>
        <p:txBody>
          <a:bodyPr/>
          <a:lstStyle/>
          <a:p>
            <a:pPr eaLnBrk="1" hangingPunct="1"/>
            <a:r>
              <a:rPr lang="en-US" sz="2800" b="1" u="sng" smtClean="0">
                <a:solidFill>
                  <a:srgbClr val="C00000"/>
                </a:solidFill>
              </a:rPr>
              <a:t>Activities on P-1 day</a:t>
            </a:r>
          </a:p>
        </p:txBody>
      </p:sp>
      <p:sp>
        <p:nvSpPr>
          <p:cNvPr id="12291" name="Rectangle 3"/>
          <p:cNvSpPr>
            <a:spLocks noGrp="1" noChangeArrowheads="1"/>
          </p:cNvSpPr>
          <p:nvPr>
            <p:ph type="body" idx="1"/>
          </p:nvPr>
        </p:nvSpPr>
        <p:spPr>
          <a:xfrm>
            <a:off x="228600" y="914400"/>
            <a:ext cx="6858000" cy="4267200"/>
          </a:xfrm>
          <a:solidFill>
            <a:schemeClr val="bg1"/>
          </a:solidFill>
        </p:spPr>
        <p:txBody>
          <a:bodyPr rtlCol="0">
            <a:normAutofit fontScale="92500" lnSpcReduction="10000"/>
          </a:bodyPr>
          <a:lstStyle/>
          <a:p>
            <a:pPr marL="274320" indent="-274320" defTabSz="731520" eaLnBrk="1" fontAlgn="auto" hangingPunct="1">
              <a:lnSpc>
                <a:spcPct val="80000"/>
              </a:lnSpc>
              <a:spcAft>
                <a:spcPts val="0"/>
              </a:spcAft>
              <a:defRPr/>
            </a:pPr>
            <a:r>
              <a:rPr lang="en-US" sz="1600" dirty="0" smtClean="0"/>
              <a:t>Send/SMS the safe arrival report first to Sector Officer</a:t>
            </a:r>
          </a:p>
          <a:p>
            <a:pPr marL="274320" indent="-274320" defTabSz="731520" eaLnBrk="1" fontAlgn="auto" hangingPunct="1">
              <a:lnSpc>
                <a:spcPct val="80000"/>
              </a:lnSpc>
              <a:spcAft>
                <a:spcPts val="0"/>
              </a:spcAft>
              <a:defRPr/>
            </a:pPr>
            <a:endParaRPr lang="en-US" sz="1600" dirty="0" smtClean="0"/>
          </a:p>
          <a:p>
            <a:pPr marL="274320" indent="-274320" defTabSz="731520" eaLnBrk="1" fontAlgn="auto" hangingPunct="1">
              <a:lnSpc>
                <a:spcPct val="80000"/>
              </a:lnSpc>
              <a:spcAft>
                <a:spcPts val="0"/>
              </a:spcAft>
              <a:defRPr/>
            </a:pPr>
            <a:r>
              <a:rPr lang="en-US" sz="1600" dirty="0" smtClean="0"/>
              <a:t>Inspect the polling station &amp; plan </a:t>
            </a:r>
          </a:p>
          <a:p>
            <a:pPr marL="274320" indent="-274320" defTabSz="731520" eaLnBrk="1" fontAlgn="auto" hangingPunct="1">
              <a:lnSpc>
                <a:spcPct val="80000"/>
              </a:lnSpc>
              <a:spcAft>
                <a:spcPts val="0"/>
              </a:spcAft>
              <a:buFont typeface="Arial" pitchFamily="34" charset="0"/>
              <a:buNone/>
              <a:defRPr/>
            </a:pPr>
            <a:endParaRPr lang="en-US" sz="1600" dirty="0" smtClean="0"/>
          </a:p>
          <a:p>
            <a:pPr marL="274320" indent="-274320" defTabSz="731520" eaLnBrk="1" fontAlgn="auto" hangingPunct="1">
              <a:lnSpc>
                <a:spcPct val="80000"/>
              </a:lnSpc>
              <a:spcAft>
                <a:spcPts val="0"/>
              </a:spcAft>
              <a:defRPr/>
            </a:pPr>
            <a:r>
              <a:rPr lang="en-US" sz="1600" dirty="0" smtClean="0"/>
              <a:t>Ensure enough space for voters to wait outside and form separate queues for male &amp; female voters</a:t>
            </a:r>
          </a:p>
          <a:p>
            <a:pPr marL="274320" indent="-274320" defTabSz="731520" eaLnBrk="1" fontAlgn="auto" hangingPunct="1">
              <a:lnSpc>
                <a:spcPct val="80000"/>
              </a:lnSpc>
              <a:spcAft>
                <a:spcPts val="0"/>
              </a:spcAft>
              <a:defRPr/>
            </a:pPr>
            <a:endParaRPr lang="en-US" sz="1600" dirty="0" smtClean="0"/>
          </a:p>
          <a:p>
            <a:pPr marL="274320" indent="-274320" defTabSz="731520" eaLnBrk="1" fontAlgn="auto" hangingPunct="1">
              <a:lnSpc>
                <a:spcPct val="80000"/>
              </a:lnSpc>
              <a:spcAft>
                <a:spcPts val="0"/>
              </a:spcAft>
              <a:defRPr/>
            </a:pPr>
            <a:r>
              <a:rPr lang="en-US" sz="1600" dirty="0" smtClean="0"/>
              <a:t>Make arrangement for separate entry and exit for voters</a:t>
            </a:r>
          </a:p>
          <a:p>
            <a:pPr marL="274320" indent="-274320" defTabSz="731520" eaLnBrk="1" fontAlgn="auto" hangingPunct="1">
              <a:lnSpc>
                <a:spcPct val="80000"/>
              </a:lnSpc>
              <a:spcAft>
                <a:spcPts val="0"/>
              </a:spcAft>
              <a:defRPr/>
            </a:pPr>
            <a:endParaRPr lang="en-US" sz="1600" dirty="0" smtClean="0"/>
          </a:p>
          <a:p>
            <a:pPr marL="274320" indent="-274320" defTabSz="731520" eaLnBrk="1" fontAlgn="auto" hangingPunct="1">
              <a:lnSpc>
                <a:spcPct val="80000"/>
              </a:lnSpc>
              <a:spcAft>
                <a:spcPts val="0"/>
              </a:spcAft>
              <a:defRPr/>
            </a:pPr>
            <a:r>
              <a:rPr lang="en-US" sz="1600" dirty="0" smtClean="0"/>
              <a:t>Ensure that there will be at least 5ft to 10ft distance between the first voter in queue and the entry point during the poll day</a:t>
            </a:r>
          </a:p>
          <a:p>
            <a:pPr marL="274320" indent="-274320" defTabSz="731520" eaLnBrk="1" fontAlgn="auto" hangingPunct="1">
              <a:lnSpc>
                <a:spcPct val="80000"/>
              </a:lnSpc>
              <a:spcAft>
                <a:spcPts val="0"/>
              </a:spcAft>
              <a:defRPr/>
            </a:pPr>
            <a:endParaRPr lang="en-US" sz="1600" dirty="0" smtClean="0"/>
          </a:p>
          <a:p>
            <a:pPr marL="274320" indent="-274320" defTabSz="731520" eaLnBrk="1" fontAlgn="auto" hangingPunct="1">
              <a:lnSpc>
                <a:spcPct val="80000"/>
              </a:lnSpc>
              <a:spcAft>
                <a:spcPts val="0"/>
              </a:spcAft>
              <a:defRPr/>
            </a:pPr>
            <a:r>
              <a:rPr lang="en-US" sz="1600" dirty="0" smtClean="0"/>
              <a:t>All defacements and slogans </a:t>
            </a:r>
            <a:r>
              <a:rPr lang="en-US" sz="1600" i="1" dirty="0" smtClean="0"/>
              <a:t>etc</a:t>
            </a:r>
            <a:r>
              <a:rPr lang="en-US" sz="1600" dirty="0" smtClean="0"/>
              <a:t>. within 100 meters of polling station should be removed</a:t>
            </a:r>
          </a:p>
          <a:p>
            <a:pPr marL="274320" indent="-274320" defTabSz="731520" eaLnBrk="1" fontAlgn="auto" hangingPunct="1">
              <a:lnSpc>
                <a:spcPct val="80000"/>
              </a:lnSpc>
              <a:spcAft>
                <a:spcPts val="0"/>
              </a:spcAft>
              <a:defRPr/>
            </a:pPr>
            <a:endParaRPr lang="en-US" sz="1600" dirty="0"/>
          </a:p>
          <a:p>
            <a:pPr marL="274320" indent="-274320" defTabSz="731520" eaLnBrk="1" fontAlgn="auto" hangingPunct="1">
              <a:lnSpc>
                <a:spcPct val="80000"/>
              </a:lnSpc>
              <a:spcAft>
                <a:spcPts val="0"/>
              </a:spcAft>
              <a:defRPr/>
            </a:pPr>
            <a:r>
              <a:rPr lang="en-US" sz="1600" dirty="0" smtClean="0"/>
              <a:t>Keeping ready the displays to be made at the polling station on poll day</a:t>
            </a:r>
          </a:p>
          <a:p>
            <a:pPr marL="274320" indent="-274320" defTabSz="731520" eaLnBrk="1" fontAlgn="auto" hangingPunct="1">
              <a:lnSpc>
                <a:spcPct val="80000"/>
              </a:lnSpc>
              <a:spcAft>
                <a:spcPts val="0"/>
              </a:spcAft>
              <a:defRPr/>
            </a:pPr>
            <a:endParaRPr lang="en-US" sz="1600" dirty="0" smtClean="0"/>
          </a:p>
          <a:p>
            <a:pPr marL="274320" indent="-274320" defTabSz="731520" eaLnBrk="1" fontAlgn="auto" hangingPunct="1">
              <a:lnSpc>
                <a:spcPct val="80000"/>
              </a:lnSpc>
              <a:spcAft>
                <a:spcPts val="0"/>
              </a:spcAft>
              <a:defRPr/>
            </a:pPr>
            <a:r>
              <a:rPr lang="en-US" sz="1600" dirty="0" smtClean="0"/>
              <a:t>The headings on all forms/envelopes, tally sheet of voters’ attendance to be kept ready in advance.</a:t>
            </a:r>
          </a:p>
          <a:p>
            <a:pPr marL="274320" indent="-274320" defTabSz="731520" eaLnBrk="1" fontAlgn="auto" hangingPunct="1">
              <a:lnSpc>
                <a:spcPct val="80000"/>
              </a:lnSpc>
              <a:spcAft>
                <a:spcPts val="0"/>
              </a:spcAft>
              <a:defRPr/>
            </a:pPr>
            <a:endParaRPr lang="en-US" sz="1600" dirty="0" smtClean="0"/>
          </a:p>
          <a:p>
            <a:pPr marL="274320" indent="-274320" algn="ctr" defTabSz="731520" eaLnBrk="1" fontAlgn="auto" hangingPunct="1">
              <a:lnSpc>
                <a:spcPct val="80000"/>
              </a:lnSpc>
              <a:spcAft>
                <a:spcPts val="0"/>
              </a:spcAft>
              <a:buFont typeface="Arial" pitchFamily="34" charset="0"/>
              <a:buNone/>
              <a:defRPr/>
            </a:pPr>
            <a:r>
              <a:rPr lang="en-US" sz="1700" i="1" u="sng" dirty="0" smtClean="0">
                <a:solidFill>
                  <a:srgbClr val="C00000"/>
                </a:solidFill>
                <a:latin typeface="+mj-lt"/>
                <a:ea typeface="+mj-ea"/>
                <a:cs typeface="+mj-cs"/>
              </a:rPr>
              <a:t>There will be no cooking or lighting of fire inside polling station is allowed</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244475" y="182563"/>
            <a:ext cx="6583363" cy="427037"/>
          </a:xfrm>
        </p:spPr>
        <p:txBody>
          <a:bodyPr/>
          <a:lstStyle/>
          <a:p>
            <a:pPr eaLnBrk="1" hangingPunct="1"/>
            <a:r>
              <a:rPr lang="en-US" sz="2400" b="1" u="sng" smtClean="0">
                <a:solidFill>
                  <a:srgbClr val="C00000"/>
                </a:solidFill>
              </a:rPr>
              <a:t>Activities on P-1 day</a:t>
            </a:r>
            <a:endParaRPr lang="en-US" sz="2400" b="1" smtClean="0">
              <a:solidFill>
                <a:srgbClr val="C00000"/>
              </a:solidFill>
            </a:endParaRPr>
          </a:p>
        </p:txBody>
      </p:sp>
      <p:sp>
        <p:nvSpPr>
          <p:cNvPr id="17411" name="Rectangle 3"/>
          <p:cNvSpPr>
            <a:spLocks noGrp="1" noChangeArrowheads="1"/>
          </p:cNvSpPr>
          <p:nvPr>
            <p:ph type="subTitle" idx="1"/>
          </p:nvPr>
        </p:nvSpPr>
        <p:spPr>
          <a:xfrm>
            <a:off x="182563" y="731838"/>
            <a:ext cx="6980237" cy="4068762"/>
          </a:xfrm>
        </p:spPr>
        <p:txBody>
          <a:bodyPr rtlCol="0">
            <a:normAutofit/>
          </a:bodyPr>
          <a:lstStyle/>
          <a:p>
            <a:pPr marL="365125" lvl="1" defTabSz="731520" eaLnBrk="1" fontAlgn="auto" hangingPunct="1">
              <a:spcAft>
                <a:spcPts val="0"/>
              </a:spcAft>
              <a:defRPr/>
            </a:pPr>
            <a:r>
              <a:rPr lang="en-US" sz="2000" u="sng" dirty="0" smtClean="0">
                <a:solidFill>
                  <a:srgbClr val="00B050"/>
                </a:solidFill>
              </a:rPr>
              <a:t>Setting up of Polling Station</a:t>
            </a:r>
          </a:p>
          <a:p>
            <a:pPr marL="365125" lvl="1" defTabSz="731520" eaLnBrk="1" fontAlgn="auto" hangingPunct="1">
              <a:spcAft>
                <a:spcPts val="0"/>
              </a:spcAft>
              <a:defRPr/>
            </a:pPr>
            <a:endParaRPr lang="en-US" sz="1600" u="sng" dirty="0" smtClean="0">
              <a:solidFill>
                <a:srgbClr val="00B050"/>
              </a:solidFill>
            </a:endParaRPr>
          </a:p>
          <a:p>
            <a:pPr marL="365125" lvl="1" defTabSz="731520" eaLnBrk="1" fontAlgn="auto" hangingPunct="1">
              <a:spcAft>
                <a:spcPts val="0"/>
              </a:spcAft>
              <a:defRPr/>
            </a:pPr>
            <a:endParaRPr lang="en-US" sz="1600" u="sng" dirty="0" smtClean="0">
              <a:solidFill>
                <a:srgbClr val="00B050"/>
              </a:solidFill>
            </a:endParaRPr>
          </a:p>
          <a:p>
            <a:pPr algn="l" defTabSz="731520" eaLnBrk="1" fontAlgn="auto" hangingPunct="1">
              <a:lnSpc>
                <a:spcPct val="80000"/>
              </a:lnSpc>
              <a:spcAft>
                <a:spcPts val="0"/>
              </a:spcAft>
              <a:buFont typeface="Arial" pitchFamily="34" charset="0"/>
              <a:buChar char="•"/>
              <a:defRPr/>
            </a:pPr>
            <a:r>
              <a:rPr lang="en-US" sz="1600" dirty="0" smtClean="0">
                <a:solidFill>
                  <a:schemeClr val="tx1"/>
                </a:solidFill>
              </a:rPr>
              <a:t>	Set up voting compartment at the farthest corner which is secure &amp; 	secluded for </a:t>
            </a:r>
            <a:r>
              <a:rPr lang="en-US" sz="1600" b="1" dirty="0" smtClean="0">
                <a:solidFill>
                  <a:schemeClr val="tx1"/>
                </a:solidFill>
              </a:rPr>
              <a:t>maintenance of secrecy of voting </a:t>
            </a:r>
            <a:r>
              <a:rPr lang="en-US" sz="1600" dirty="0" smtClean="0">
                <a:solidFill>
                  <a:schemeClr val="tx1"/>
                </a:solidFill>
              </a:rPr>
              <a:t>and ensure it is properly 	lighted.</a:t>
            </a:r>
          </a:p>
          <a:p>
            <a:pPr algn="l" defTabSz="731520" eaLnBrk="1" fontAlgn="auto" hangingPunct="1">
              <a:lnSpc>
                <a:spcPct val="80000"/>
              </a:lnSpc>
              <a:spcAft>
                <a:spcPts val="0"/>
              </a:spcAft>
              <a:defRPr/>
            </a:pPr>
            <a:endParaRPr lang="en-US" sz="1600" dirty="0" smtClean="0">
              <a:solidFill>
                <a:schemeClr val="tx1"/>
              </a:solidFill>
            </a:endParaRPr>
          </a:p>
          <a:p>
            <a:pPr algn="l" defTabSz="731520" eaLnBrk="1" fontAlgn="auto" hangingPunct="1">
              <a:lnSpc>
                <a:spcPct val="80000"/>
              </a:lnSpc>
              <a:spcAft>
                <a:spcPts val="0"/>
              </a:spcAft>
              <a:defRPr/>
            </a:pPr>
            <a:endParaRPr lang="en-US" sz="1600" dirty="0" smtClean="0">
              <a:solidFill>
                <a:schemeClr val="tx1"/>
              </a:solidFill>
            </a:endParaRPr>
          </a:p>
          <a:p>
            <a:pPr algn="l" defTabSz="731520" eaLnBrk="1" fontAlgn="auto" hangingPunct="1">
              <a:lnSpc>
                <a:spcPct val="80000"/>
              </a:lnSpc>
              <a:spcAft>
                <a:spcPts val="0"/>
              </a:spcAft>
              <a:buFont typeface="Arial" pitchFamily="34" charset="0"/>
              <a:buChar char="•"/>
              <a:defRPr/>
            </a:pPr>
            <a:r>
              <a:rPr lang="en-US" sz="1600" dirty="0" smtClean="0">
                <a:solidFill>
                  <a:schemeClr val="tx1"/>
                </a:solidFill>
              </a:rPr>
              <a:t>               The Voting compartment shall be made of Card-board measuring </a:t>
            </a:r>
            <a:r>
              <a:rPr lang="en-US" sz="1600" dirty="0" smtClean="0">
                <a:solidFill>
                  <a:srgbClr val="FF0000"/>
                </a:solidFill>
              </a:rPr>
              <a:t>24" 	X24" X 30</a:t>
            </a:r>
            <a:r>
              <a:rPr lang="en-US" sz="1600" dirty="0" smtClean="0">
                <a:solidFill>
                  <a:schemeClr val="tx1"/>
                </a:solidFill>
              </a:rPr>
              <a:t>" and should not be placed near any window / door;</a:t>
            </a:r>
          </a:p>
          <a:p>
            <a:pPr algn="l" defTabSz="731520" eaLnBrk="1" fontAlgn="auto" hangingPunct="1">
              <a:lnSpc>
                <a:spcPct val="80000"/>
              </a:lnSpc>
              <a:spcAft>
                <a:spcPts val="0"/>
              </a:spcAft>
              <a:defRPr/>
            </a:pPr>
            <a:endParaRPr lang="en-US" sz="1600" dirty="0" smtClean="0">
              <a:solidFill>
                <a:schemeClr val="tx1"/>
              </a:solidFill>
            </a:endParaRPr>
          </a:p>
          <a:p>
            <a:pPr algn="l" defTabSz="731520" eaLnBrk="1" fontAlgn="auto" hangingPunct="1">
              <a:lnSpc>
                <a:spcPct val="80000"/>
              </a:lnSpc>
              <a:spcAft>
                <a:spcPts val="0"/>
              </a:spcAft>
              <a:buFont typeface="Arial" pitchFamily="34" charset="0"/>
              <a:buChar char="•"/>
              <a:defRPr/>
            </a:pPr>
            <a:endParaRPr lang="en-US" sz="1600" dirty="0" smtClean="0">
              <a:solidFill>
                <a:schemeClr val="tx1"/>
              </a:solidFill>
            </a:endParaRPr>
          </a:p>
          <a:p>
            <a:pPr algn="l" defTabSz="731520" eaLnBrk="1" fontAlgn="auto" hangingPunct="1">
              <a:lnSpc>
                <a:spcPct val="80000"/>
              </a:lnSpc>
              <a:spcAft>
                <a:spcPts val="0"/>
              </a:spcAft>
              <a:buFont typeface="Arial" pitchFamily="34" charset="0"/>
              <a:buChar char="•"/>
              <a:defRPr/>
            </a:pPr>
            <a:r>
              <a:rPr lang="en-US" sz="1600" dirty="0" smtClean="0">
                <a:solidFill>
                  <a:schemeClr val="tx1"/>
                </a:solidFill>
              </a:rPr>
              <a:t>               CU &amp; BU of EVM &amp; VVPAT to be so positioned that Cable of EVM is not  </a:t>
            </a:r>
          </a:p>
          <a:p>
            <a:pPr algn="l" defTabSz="731520" eaLnBrk="1" fontAlgn="auto" hangingPunct="1">
              <a:lnSpc>
                <a:spcPct val="80000"/>
              </a:lnSpc>
              <a:spcAft>
                <a:spcPts val="0"/>
              </a:spcAft>
              <a:defRPr/>
            </a:pPr>
            <a:r>
              <a:rPr lang="en-US" sz="1600" dirty="0" smtClean="0">
                <a:solidFill>
                  <a:schemeClr val="tx1"/>
                </a:solidFill>
              </a:rPr>
              <a:t>                 placed on the way of voters</a:t>
            </a:r>
          </a:p>
          <a:p>
            <a:pPr marL="365125" lvl="1" algn="l" defTabSz="731520" eaLnBrk="1" fontAlgn="auto" hangingPunct="1">
              <a:spcAft>
                <a:spcPts val="0"/>
              </a:spcAft>
              <a:defRPr/>
            </a:pPr>
            <a:endParaRPr lang="en-US" sz="1400" dirty="0" smtClean="0">
              <a:latin typeface="Candara" pitchFamily="34"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6624805" cy="4876800"/>
          </a:xfrm>
        </p:spPr>
        <p:txBody>
          <a:bodyPr>
            <a:normAutofit/>
          </a:bodyPr>
          <a:lstStyle/>
          <a:p>
            <a:pPr marL="0" indent="0">
              <a:buNone/>
            </a:pPr>
            <a:endParaRPr lang="en-IN" sz="1100" b="1" dirty="0" smtClean="0"/>
          </a:p>
          <a:p>
            <a:pPr marL="0" indent="0">
              <a:buNone/>
            </a:pPr>
            <a:r>
              <a:rPr lang="en-IN" sz="1800" b="1" dirty="0" smtClean="0">
                <a:solidFill>
                  <a:srgbClr val="0070C0"/>
                </a:solidFill>
              </a:rPr>
              <a:t>Suitable </a:t>
            </a:r>
            <a:r>
              <a:rPr lang="en-IN" sz="1800" b="1" dirty="0">
                <a:solidFill>
                  <a:srgbClr val="FF0000"/>
                </a:solidFill>
              </a:rPr>
              <a:t>lighting in voting compartment</a:t>
            </a:r>
          </a:p>
          <a:p>
            <a:pPr marL="0" indent="0">
              <a:buNone/>
            </a:pPr>
            <a:r>
              <a:rPr lang="en-IN" sz="1800" b="1" i="1" dirty="0">
                <a:solidFill>
                  <a:srgbClr val="7030A0"/>
                </a:solidFill>
              </a:rPr>
              <a:t>(</a:t>
            </a:r>
            <a:r>
              <a:rPr lang="en-US" sz="1800" b="1" i="1" dirty="0">
                <a:solidFill>
                  <a:srgbClr val="7030A0"/>
                </a:solidFill>
              </a:rPr>
              <a:t>ECI instruction No. </a:t>
            </a:r>
            <a:r>
              <a:rPr lang="en-IN" sz="1800" b="1" i="1" dirty="0">
                <a:solidFill>
                  <a:srgbClr val="7030A0"/>
                </a:solidFill>
              </a:rPr>
              <a:t>51/8/7/2017-EMS (Vol.-II) dated 03rd August 2017</a:t>
            </a:r>
            <a:r>
              <a:rPr lang="en-IN" sz="1800" b="1" i="1" dirty="0" smtClean="0">
                <a:solidFill>
                  <a:srgbClr val="7030A0"/>
                </a:solidFill>
              </a:rPr>
              <a:t>)</a:t>
            </a:r>
            <a:endParaRPr lang="en-IN" sz="1800" b="1" i="1" dirty="0">
              <a:solidFill>
                <a:srgbClr val="7030A0"/>
              </a:solidFill>
            </a:endParaRPr>
          </a:p>
          <a:p>
            <a:r>
              <a:rPr lang="en-IN" sz="1800" b="1" dirty="0" smtClean="0">
                <a:solidFill>
                  <a:srgbClr val="FF0000"/>
                </a:solidFill>
              </a:rPr>
              <a:t>Proper electricity arrangements </a:t>
            </a:r>
            <a:r>
              <a:rPr lang="en-IN" sz="1800" b="1" dirty="0" smtClean="0"/>
              <a:t>should be made </a:t>
            </a:r>
            <a:r>
              <a:rPr lang="en-IN" sz="1800" b="1" dirty="0"/>
              <a:t>at </a:t>
            </a:r>
            <a:r>
              <a:rPr lang="en-IN" sz="1800" b="1" dirty="0" smtClean="0"/>
              <a:t>the </a:t>
            </a:r>
            <a:r>
              <a:rPr lang="en-IN" sz="1800" b="1" dirty="0"/>
              <a:t>polling stations.</a:t>
            </a:r>
          </a:p>
          <a:p>
            <a:r>
              <a:rPr lang="en-IN" sz="1800" b="1" dirty="0">
                <a:solidFill>
                  <a:srgbClr val="FF0000"/>
                </a:solidFill>
              </a:rPr>
              <a:t>H</a:t>
            </a:r>
            <a:r>
              <a:rPr lang="en-IN" sz="1800" b="1" dirty="0" smtClean="0">
                <a:solidFill>
                  <a:srgbClr val="FF0000"/>
                </a:solidFill>
              </a:rPr>
              <a:t>igh voltage </a:t>
            </a:r>
            <a:r>
              <a:rPr lang="en-IN" sz="1800" b="1" dirty="0" smtClean="0"/>
              <a:t>incandescent </a:t>
            </a:r>
            <a:r>
              <a:rPr lang="en-IN" sz="1800" b="1" dirty="0"/>
              <a:t>bulbs/ </a:t>
            </a:r>
            <a:r>
              <a:rPr lang="en-IN" sz="1800" b="1" dirty="0" smtClean="0"/>
              <a:t>tube-light </a:t>
            </a:r>
            <a:r>
              <a:rPr lang="en-IN" sz="1800" b="1" dirty="0"/>
              <a:t>should not </a:t>
            </a:r>
            <a:r>
              <a:rPr lang="en-IN" sz="1800" b="1" dirty="0" smtClean="0"/>
              <a:t>be placed over </a:t>
            </a:r>
            <a:r>
              <a:rPr lang="en-IN" sz="1800" b="1" dirty="0"/>
              <a:t>or </a:t>
            </a:r>
            <a:r>
              <a:rPr lang="en-IN" sz="1800" b="1" dirty="0" smtClean="0"/>
              <a:t>front of the</a:t>
            </a:r>
            <a:r>
              <a:rPr lang="en-IN" sz="1800" b="1" dirty="0"/>
              <a:t> </a:t>
            </a:r>
            <a:r>
              <a:rPr lang="en-IN" sz="1800" b="1" dirty="0" smtClean="0"/>
              <a:t>voting compartment</a:t>
            </a:r>
            <a:r>
              <a:rPr lang="en-IN" sz="1800" b="1" dirty="0"/>
              <a:t>.</a:t>
            </a:r>
          </a:p>
          <a:p>
            <a:r>
              <a:rPr lang="en-IN" sz="1800" b="1" dirty="0" smtClean="0">
                <a:solidFill>
                  <a:srgbClr val="FF0000"/>
                </a:solidFill>
              </a:rPr>
              <a:t>Voting Compartment </a:t>
            </a:r>
            <a:r>
              <a:rPr lang="en-IN" sz="1800" b="1" dirty="0"/>
              <a:t>should </a:t>
            </a:r>
            <a:r>
              <a:rPr lang="en-IN" sz="1800" b="1" dirty="0" smtClean="0"/>
              <a:t>be placed i</a:t>
            </a:r>
            <a:r>
              <a:rPr lang="en-IN" sz="1800" b="1" dirty="0"/>
              <a:t>n</a:t>
            </a:r>
            <a:r>
              <a:rPr lang="en-IN" sz="1800" b="1" dirty="0" smtClean="0"/>
              <a:t> </a:t>
            </a:r>
            <a:r>
              <a:rPr lang="en-IN" sz="1800" b="1" dirty="0"/>
              <a:t>such a way </a:t>
            </a:r>
            <a:r>
              <a:rPr lang="en-IN" sz="1800" b="1" dirty="0" smtClean="0"/>
              <a:t>that</a:t>
            </a:r>
          </a:p>
          <a:p>
            <a:pPr marL="0" indent="0">
              <a:buNone/>
            </a:pPr>
            <a:r>
              <a:rPr lang="en-IN" sz="1800" b="1" dirty="0"/>
              <a:t> </a:t>
            </a:r>
            <a:r>
              <a:rPr lang="en-IN" sz="1800" b="1" dirty="0" smtClean="0"/>
              <a:t>     (a) </a:t>
            </a:r>
            <a:r>
              <a:rPr lang="en-IN" sz="1800" b="1" dirty="0" smtClean="0">
                <a:solidFill>
                  <a:srgbClr val="0000FF"/>
                </a:solidFill>
              </a:rPr>
              <a:t>sufficient </a:t>
            </a:r>
            <a:r>
              <a:rPr lang="en-IN" sz="1800" b="1" dirty="0">
                <a:solidFill>
                  <a:srgbClr val="0000FF"/>
                </a:solidFill>
              </a:rPr>
              <a:t>light </a:t>
            </a:r>
            <a:r>
              <a:rPr lang="en-IN" sz="1800" b="1" dirty="0"/>
              <a:t>is </a:t>
            </a:r>
            <a:r>
              <a:rPr lang="en-IN" sz="1800" b="1" dirty="0" smtClean="0"/>
              <a:t>available inside the </a:t>
            </a:r>
            <a:r>
              <a:rPr lang="en-IN" sz="1800" b="1" dirty="0"/>
              <a:t>voting </a:t>
            </a:r>
            <a:r>
              <a:rPr lang="en-IN" sz="1800" b="1" dirty="0" smtClean="0"/>
              <a:t>compartment</a:t>
            </a:r>
            <a:r>
              <a:rPr lang="en-IN" sz="1800" b="1" dirty="0"/>
              <a:t>.</a:t>
            </a:r>
          </a:p>
          <a:p>
            <a:pPr marL="0" indent="0">
              <a:buNone/>
            </a:pPr>
            <a:r>
              <a:rPr lang="en-IN" sz="1800" b="1" dirty="0" smtClean="0"/>
              <a:t>      (</a:t>
            </a:r>
            <a:r>
              <a:rPr lang="en-IN" sz="1800" b="1" dirty="0"/>
              <a:t>b) </a:t>
            </a:r>
            <a:r>
              <a:rPr lang="en-IN" sz="1800" b="1" dirty="0">
                <a:solidFill>
                  <a:srgbClr val="0000FF"/>
                </a:solidFill>
              </a:rPr>
              <a:t>no </a:t>
            </a:r>
            <a:r>
              <a:rPr lang="en-IN" sz="1800" b="1" dirty="0" smtClean="0">
                <a:solidFill>
                  <a:srgbClr val="0000FF"/>
                </a:solidFill>
              </a:rPr>
              <a:t>direct </a:t>
            </a:r>
            <a:r>
              <a:rPr lang="en-IN" sz="1800" b="1" dirty="0">
                <a:solidFill>
                  <a:srgbClr val="0000FF"/>
                </a:solidFill>
              </a:rPr>
              <a:t>lighting </a:t>
            </a:r>
            <a:r>
              <a:rPr lang="en-IN" sz="1800" b="1" dirty="0"/>
              <a:t>is </a:t>
            </a:r>
            <a:r>
              <a:rPr lang="en-IN" sz="1800" b="1" dirty="0" smtClean="0"/>
              <a:t>placed over </a:t>
            </a:r>
            <a:r>
              <a:rPr lang="en-IN" sz="1800" b="1" dirty="0"/>
              <a:t>or in </a:t>
            </a:r>
            <a:r>
              <a:rPr lang="en-IN" sz="1800" b="1" dirty="0" smtClean="0"/>
              <a:t>front of the </a:t>
            </a:r>
            <a:r>
              <a:rPr lang="en-IN" sz="1800" b="1" dirty="0"/>
              <a:t>voting </a:t>
            </a:r>
            <a:endParaRPr lang="en-IN" sz="1800" b="1" dirty="0" smtClean="0"/>
          </a:p>
          <a:p>
            <a:pPr marL="0" indent="0">
              <a:buNone/>
            </a:pPr>
            <a:r>
              <a:rPr lang="en-IN" sz="1800" b="1" dirty="0"/>
              <a:t> </a:t>
            </a:r>
            <a:r>
              <a:rPr lang="en-IN" sz="1800" b="1" dirty="0" smtClean="0"/>
              <a:t>           compartment</a:t>
            </a:r>
            <a:r>
              <a:rPr lang="en-IN" sz="1800" b="1" dirty="0"/>
              <a:t>.</a:t>
            </a:r>
          </a:p>
          <a:p>
            <a:pPr marL="0" indent="0">
              <a:buNone/>
            </a:pPr>
            <a:r>
              <a:rPr lang="en-IN" sz="1800" b="1" dirty="0" smtClean="0"/>
              <a:t>      (</a:t>
            </a:r>
            <a:r>
              <a:rPr lang="en-IN" sz="1800" b="1" dirty="0"/>
              <a:t>c) </a:t>
            </a:r>
            <a:r>
              <a:rPr lang="en-IN" sz="1800" b="1" dirty="0" smtClean="0">
                <a:solidFill>
                  <a:srgbClr val="0000FF"/>
                </a:solidFill>
              </a:rPr>
              <a:t>secrecy of voting </a:t>
            </a:r>
            <a:r>
              <a:rPr lang="en-IN" sz="1800" b="1" dirty="0"/>
              <a:t>is not </a:t>
            </a:r>
            <a:r>
              <a:rPr lang="en-IN" sz="1800" b="1" dirty="0" smtClean="0"/>
              <a:t>violated</a:t>
            </a:r>
            <a:r>
              <a:rPr lang="en-IN" sz="1800" b="1" dirty="0"/>
              <a:t>.</a:t>
            </a:r>
          </a:p>
          <a:p>
            <a:pPr marL="0" indent="0">
              <a:buNone/>
            </a:pPr>
            <a:r>
              <a:rPr lang="en-IN" sz="1800" b="1" dirty="0" smtClean="0"/>
              <a:t>      (</a:t>
            </a:r>
            <a:r>
              <a:rPr lang="en-IN" sz="1800" b="1" dirty="0"/>
              <a:t>d) voting </a:t>
            </a:r>
            <a:r>
              <a:rPr lang="en-IN" sz="1800" b="1" dirty="0" smtClean="0"/>
              <a:t>compartment is </a:t>
            </a:r>
            <a:r>
              <a:rPr lang="en-IN" sz="1800" b="1" dirty="0"/>
              <a:t>not </a:t>
            </a:r>
            <a:r>
              <a:rPr lang="en-IN" sz="1800" b="1" dirty="0" smtClean="0"/>
              <a:t>placed near </a:t>
            </a:r>
            <a:r>
              <a:rPr lang="en-IN" sz="1800" b="1" dirty="0"/>
              <a:t>the </a:t>
            </a:r>
            <a:r>
              <a:rPr lang="en-IN" sz="1800" b="1" dirty="0" smtClean="0">
                <a:solidFill>
                  <a:srgbClr val="0000FF"/>
                </a:solidFill>
              </a:rPr>
              <a:t>window/</a:t>
            </a:r>
            <a:r>
              <a:rPr lang="en-IN" sz="1800" b="1" dirty="0">
                <a:solidFill>
                  <a:srgbClr val="0000FF"/>
                </a:solidFill>
              </a:rPr>
              <a:t>d</a:t>
            </a:r>
            <a:r>
              <a:rPr lang="en-IN" sz="1800" b="1" dirty="0" smtClean="0">
                <a:solidFill>
                  <a:srgbClr val="0000FF"/>
                </a:solidFill>
              </a:rPr>
              <a:t>oor</a:t>
            </a:r>
            <a:r>
              <a:rPr lang="en-IN" sz="1800" b="1" dirty="0" smtClean="0"/>
              <a:t>.</a:t>
            </a:r>
            <a:endParaRPr lang="en-IN" sz="1800" b="1" dirty="0"/>
          </a:p>
        </p:txBody>
      </p:sp>
    </p:spTree>
    <p:extLst>
      <p:ext uri="{BB962C8B-B14F-4D97-AF65-F5344CB8AC3E}">
        <p14:creationId xmlns:p14="http://schemas.microsoft.com/office/powerpoint/2010/main" val="13372407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6624805" cy="4876800"/>
          </a:xfrm>
        </p:spPr>
        <p:txBody>
          <a:bodyPr>
            <a:normAutofit/>
          </a:bodyPr>
          <a:lstStyle/>
          <a:p>
            <a:pPr algn="just">
              <a:buNone/>
            </a:pPr>
            <a:r>
              <a:rPr lang="en-IN" sz="1600" b="1" dirty="0" smtClean="0">
                <a:solidFill>
                  <a:srgbClr val="0070C0"/>
                </a:solidFill>
              </a:rPr>
              <a:t>Flex </a:t>
            </a:r>
            <a:r>
              <a:rPr lang="en-IN" sz="1600" b="1" dirty="0">
                <a:solidFill>
                  <a:srgbClr val="0070C0"/>
                </a:solidFill>
              </a:rPr>
              <a:t>Board Voting Compartment </a:t>
            </a:r>
            <a:r>
              <a:rPr lang="en-IN" sz="1600" b="1" dirty="0" smtClean="0">
                <a:solidFill>
                  <a:srgbClr val="0070C0"/>
                </a:solidFill>
              </a:rPr>
              <a:t>- 30</a:t>
            </a:r>
            <a:r>
              <a:rPr lang="en-IN" sz="1600" b="1" dirty="0">
                <a:solidFill>
                  <a:srgbClr val="0070C0"/>
                </a:solidFill>
              </a:rPr>
              <a:t>" high on a table of 30" height</a:t>
            </a:r>
            <a:endParaRPr lang="en-US" sz="1600" b="1" dirty="0">
              <a:solidFill>
                <a:srgbClr val="0070C0"/>
              </a:solidFill>
            </a:endParaRPr>
          </a:p>
          <a:p>
            <a:pPr marL="0" indent="0">
              <a:buNone/>
            </a:pPr>
            <a:r>
              <a:rPr lang="en-US" sz="1600" dirty="0" smtClean="0"/>
              <a:t>(</a:t>
            </a:r>
            <a:r>
              <a:rPr lang="en-US" sz="1600" b="1" i="1" dirty="0" smtClean="0">
                <a:solidFill>
                  <a:srgbClr val="7030A0"/>
                </a:solidFill>
              </a:rPr>
              <a:t>ECI instruction </a:t>
            </a:r>
            <a:r>
              <a:rPr lang="en-IN" sz="1600" b="1" i="1" dirty="0" smtClean="0">
                <a:solidFill>
                  <a:srgbClr val="7030A0"/>
                </a:solidFill>
              </a:rPr>
              <a:t>No. </a:t>
            </a:r>
            <a:r>
              <a:rPr lang="en-IN" sz="1600" b="1" i="1" dirty="0">
                <a:solidFill>
                  <a:srgbClr val="7030A0"/>
                </a:solidFill>
              </a:rPr>
              <a:t>51/8/7i2016-EMS dated 15</a:t>
            </a:r>
            <a:r>
              <a:rPr lang="en-IN" sz="1600" b="1" i="1" baseline="30000" dirty="0">
                <a:solidFill>
                  <a:srgbClr val="7030A0"/>
                </a:solidFill>
              </a:rPr>
              <a:t>th</a:t>
            </a:r>
            <a:r>
              <a:rPr lang="en-IN" sz="1600" b="1" i="1" dirty="0">
                <a:solidFill>
                  <a:srgbClr val="7030A0"/>
                </a:solidFill>
              </a:rPr>
              <a:t>  November, </a:t>
            </a:r>
            <a:r>
              <a:rPr lang="en-IN" sz="1600" b="1" i="1" dirty="0" smtClean="0">
                <a:solidFill>
                  <a:srgbClr val="7030A0"/>
                </a:solidFill>
              </a:rPr>
              <a:t>2016) </a:t>
            </a:r>
          </a:p>
          <a:p>
            <a:pPr algn="just"/>
            <a:r>
              <a:rPr lang="en-IN" sz="1600" b="1" dirty="0"/>
              <a:t>The voting compartments shall be made </a:t>
            </a:r>
            <a:r>
              <a:rPr lang="en-IN" sz="1600" b="1" dirty="0" smtClean="0"/>
              <a:t>only of </a:t>
            </a:r>
            <a:r>
              <a:rPr lang="en-IN" sz="1600" b="1" dirty="0"/>
              <a:t>corrugated </a:t>
            </a:r>
            <a:r>
              <a:rPr lang="en-IN" sz="1600" b="1" dirty="0" smtClean="0"/>
              <a:t>plastic </a:t>
            </a:r>
            <a:r>
              <a:rPr lang="en-IN" sz="1600" b="1" dirty="0"/>
              <a:t>sheet (flex-board) of </a:t>
            </a:r>
            <a:r>
              <a:rPr lang="en-IN" sz="1600" b="1" dirty="0" smtClean="0"/>
              <a:t>steel grey </a:t>
            </a:r>
            <a:r>
              <a:rPr lang="en-IN" sz="1600" b="1" dirty="0"/>
              <a:t>colour, which is opaque and reusable.</a:t>
            </a:r>
          </a:p>
          <a:p>
            <a:pPr algn="just"/>
            <a:r>
              <a:rPr lang="en-IN" sz="1600" b="1" dirty="0" smtClean="0"/>
              <a:t>The </a:t>
            </a:r>
            <a:r>
              <a:rPr lang="en-IN" sz="1600" b="1" dirty="0"/>
              <a:t>Voting Compartment shall be in three folds, each fold having dimension of </a:t>
            </a:r>
            <a:r>
              <a:rPr lang="en-IN" sz="1600" b="1" dirty="0" smtClean="0">
                <a:solidFill>
                  <a:srgbClr val="FF0000"/>
                </a:solidFill>
              </a:rPr>
              <a:t>24"X24"X30“ (</a:t>
            </a:r>
            <a:r>
              <a:rPr lang="en-IN" sz="1600" b="1" dirty="0">
                <a:solidFill>
                  <a:srgbClr val="FF0000"/>
                </a:solidFill>
              </a:rPr>
              <a:t>Length X Width X Height). </a:t>
            </a:r>
            <a:r>
              <a:rPr lang="en-IN" sz="1600" b="1" dirty="0"/>
              <a:t>Increase </a:t>
            </a:r>
            <a:r>
              <a:rPr lang="en-IN" sz="1600" b="1" dirty="0">
                <a:solidFill>
                  <a:srgbClr val="FF0000"/>
                </a:solidFill>
              </a:rPr>
              <a:t>height of 30" is mandatory.</a:t>
            </a:r>
          </a:p>
          <a:p>
            <a:pPr algn="just"/>
            <a:r>
              <a:rPr lang="en-IN" sz="1600" b="1" dirty="0" smtClean="0"/>
              <a:t>All </a:t>
            </a:r>
            <a:r>
              <a:rPr lang="en-IN" sz="1600" b="1" dirty="0"/>
              <a:t>the three sides of the voting compartments shall be printed as mentioned </a:t>
            </a:r>
            <a:r>
              <a:rPr lang="en-IN" sz="1600" b="1" dirty="0" smtClean="0"/>
              <a:t>in Annexure-A of the order.</a:t>
            </a:r>
            <a:endParaRPr lang="en-IN" sz="1600" b="1" dirty="0"/>
          </a:p>
          <a:p>
            <a:pPr algn="just"/>
            <a:r>
              <a:rPr lang="en-IN" sz="1600" b="1" dirty="0" smtClean="0"/>
              <a:t>The </a:t>
            </a:r>
            <a:r>
              <a:rPr lang="en-IN" sz="1600" b="1" dirty="0"/>
              <a:t>height of the table on which the voting compartment is placed should be </a:t>
            </a:r>
            <a:r>
              <a:rPr lang="en-IN" sz="1600" b="1" dirty="0" smtClean="0"/>
              <a:t>30“</a:t>
            </a:r>
          </a:p>
          <a:p>
            <a:pPr algn="just"/>
            <a:r>
              <a:rPr lang="en-IN" sz="1600" b="1" dirty="0"/>
              <a:t>If </a:t>
            </a:r>
            <a:r>
              <a:rPr lang="en-IN" sz="1600" b="1" dirty="0">
                <a:solidFill>
                  <a:srgbClr val="FF0000"/>
                </a:solidFill>
              </a:rPr>
              <a:t>more than one BU </a:t>
            </a:r>
            <a:r>
              <a:rPr lang="en-IN" sz="1600" b="1" dirty="0"/>
              <a:t>is used for poll, the </a:t>
            </a:r>
            <a:r>
              <a:rPr lang="en-IN" sz="1600" b="1" dirty="0">
                <a:solidFill>
                  <a:srgbClr val="0432FF"/>
                </a:solidFill>
              </a:rPr>
              <a:t>width</a:t>
            </a:r>
            <a:r>
              <a:rPr lang="en-IN" sz="1600" b="1" dirty="0"/>
              <a:t> of the voting compartment may be </a:t>
            </a:r>
            <a:r>
              <a:rPr lang="en-IN" sz="1600" b="1" dirty="0" smtClean="0"/>
              <a:t>increased by </a:t>
            </a:r>
            <a:r>
              <a:rPr lang="en-IN" sz="1600" b="1" dirty="0" smtClean="0">
                <a:solidFill>
                  <a:srgbClr val="FF0000"/>
                </a:solidFill>
              </a:rPr>
              <a:t>12”</a:t>
            </a:r>
            <a:r>
              <a:rPr lang="en-IN" sz="1600" b="1" dirty="0" smtClean="0"/>
              <a:t> </a:t>
            </a:r>
            <a:r>
              <a:rPr lang="en-IN" sz="1600" b="1" dirty="0"/>
              <a:t>for each additional BU</a:t>
            </a:r>
            <a:r>
              <a:rPr lang="en-IN" sz="1600" b="1" dirty="0" smtClean="0"/>
              <a:t>.</a:t>
            </a:r>
          </a:p>
          <a:p>
            <a:pPr algn="just"/>
            <a:r>
              <a:rPr lang="en-IN" sz="1600" b="1" dirty="0"/>
              <a:t>The interconnecting cable of Ballot Unit/WPAT should be so routed that it does not </a:t>
            </a:r>
            <a:r>
              <a:rPr lang="en-IN" sz="1600" b="1" dirty="0" smtClean="0"/>
              <a:t>obstruct the </a:t>
            </a:r>
            <a:r>
              <a:rPr lang="en-IN" sz="1600" b="1" dirty="0"/>
              <a:t>movement of voters inside the polling station </a:t>
            </a:r>
            <a:r>
              <a:rPr lang="en-IN" sz="1600" b="1" dirty="0" smtClean="0"/>
              <a:t>but</a:t>
            </a:r>
            <a:r>
              <a:rPr lang="en-IN" sz="1600" b="1" dirty="0"/>
              <a:t> </a:t>
            </a:r>
            <a:r>
              <a:rPr lang="en-IN" sz="1600" b="1" dirty="0" smtClean="0"/>
              <a:t>the </a:t>
            </a:r>
            <a:r>
              <a:rPr lang="en-IN" sz="1600" b="1" dirty="0"/>
              <a:t>entire length of the cable should be visible and under </a:t>
            </a:r>
            <a:r>
              <a:rPr lang="en-IN" sz="1600" b="1" dirty="0" smtClean="0"/>
              <a:t>no circumstances </a:t>
            </a:r>
            <a:r>
              <a:rPr lang="en-IN" sz="1600" b="1" dirty="0"/>
              <a:t>be </a:t>
            </a:r>
            <a:r>
              <a:rPr lang="en-IN" sz="1600" b="1" dirty="0" smtClean="0"/>
              <a:t>concealed under </a:t>
            </a:r>
            <a:r>
              <a:rPr lang="en-IN" sz="1600" b="1" dirty="0"/>
              <a:t>the cloth or under the table</a:t>
            </a:r>
            <a:r>
              <a:rPr lang="en-IN" sz="1600" b="1" dirty="0" smtClean="0"/>
              <a:t>.</a:t>
            </a:r>
            <a:endParaRPr lang="en-IN" sz="1600" b="1" dirty="0"/>
          </a:p>
        </p:txBody>
      </p:sp>
    </p:spTree>
    <p:extLst>
      <p:ext uri="{BB962C8B-B14F-4D97-AF65-F5344CB8AC3E}">
        <p14:creationId xmlns:p14="http://schemas.microsoft.com/office/powerpoint/2010/main" val="2244660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255520" y="487680"/>
            <a:ext cx="3459480" cy="3596640"/>
          </a:xfrm>
          <a:prstGeom prst="ellipse">
            <a:avLst/>
          </a:prstGeom>
        </p:spPr>
        <p:style>
          <a:lnRef idx="0">
            <a:schemeClr val="accent3"/>
          </a:lnRef>
          <a:fillRef idx="3">
            <a:schemeClr val="accent3"/>
          </a:fillRef>
          <a:effectRef idx="3">
            <a:schemeClr val="accent3"/>
          </a:effectRef>
          <a:fontRef idx="minor">
            <a:schemeClr val="lt1"/>
          </a:fontRef>
        </p:style>
        <p:txBody>
          <a:bodyPr lIns="73152" tIns="36576" rIns="73152" bIns="36576" anchor="ctr"/>
          <a:lstStyle/>
          <a:p>
            <a:pPr algn="ctr" eaLnBrk="1" hangingPunct="1">
              <a:defRPr/>
            </a:pPr>
            <a:r>
              <a:rPr lang="en-US" sz="3200" b="1" dirty="0">
                <a:solidFill>
                  <a:schemeClr val="tx1"/>
                </a:solidFill>
              </a:rPr>
              <a:t>Poll Day</a:t>
            </a:r>
          </a:p>
        </p:txBody>
      </p:sp>
      <p:cxnSp>
        <p:nvCxnSpPr>
          <p:cNvPr id="4" name="Straight Connector 3"/>
          <p:cNvCxnSpPr/>
          <p:nvPr/>
        </p:nvCxnSpPr>
        <p:spPr>
          <a:xfrm flipV="1">
            <a:off x="792163" y="3292475"/>
            <a:ext cx="1706562" cy="1157288"/>
          </a:xfrm>
          <a:prstGeom prst="line">
            <a:avLst/>
          </a:prstGeom>
          <a:ln w="76200">
            <a:solidFill>
              <a:srgbClr val="FFC00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upRight)">
                                      <p:cBhvr>
                                        <p:cTn id="7" dur="1000"/>
                                        <p:tgtEl>
                                          <p:spTgt spid="4"/>
                                        </p:tgtEl>
                                      </p:cBhvr>
                                    </p:animEffect>
                                  </p:childTnLst>
                                </p:cTn>
                              </p:par>
                            </p:childTnLst>
                          </p:cTn>
                        </p:par>
                        <p:par>
                          <p:cTn id="8" fill="hold" nodeType="afterGroup">
                            <p:stCondLst>
                              <p:cond delay="1000"/>
                            </p:stCondLst>
                            <p:childTnLst>
                              <p:par>
                                <p:cTn id="9" presetID="53"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228600"/>
            <a:ext cx="6385560" cy="762000"/>
          </a:xfrm>
        </p:spPr>
        <p:txBody>
          <a:bodyPr>
            <a:normAutofit fontScale="90000"/>
          </a:bodyPr>
          <a:lstStyle/>
          <a:p>
            <a:r>
              <a:rPr lang="en-US" sz="2700" dirty="0" smtClean="0"/>
              <a:t>Display at Polling Stations on Poll day</a:t>
            </a:r>
            <a:r>
              <a:rPr lang="en-US" dirty="0"/>
              <a:t/>
            </a:r>
            <a:br>
              <a:rPr lang="en-US" dirty="0"/>
            </a:br>
            <a:endParaRPr lang="en-US" dirty="0"/>
          </a:p>
        </p:txBody>
      </p:sp>
      <p:sp>
        <p:nvSpPr>
          <p:cNvPr id="4" name="TextBox 3"/>
          <p:cNvSpPr txBox="1"/>
          <p:nvPr/>
        </p:nvSpPr>
        <p:spPr>
          <a:xfrm>
            <a:off x="390145" y="1524000"/>
            <a:ext cx="36575" cy="369332"/>
          </a:xfrm>
          <a:prstGeom prst="rect">
            <a:avLst/>
          </a:prstGeom>
          <a:noFill/>
        </p:spPr>
        <p:txBody>
          <a:bodyPr wrap="square" rtlCol="0">
            <a:spAutoFit/>
          </a:bodyPr>
          <a:lstStyle/>
          <a:p>
            <a:endParaRPr lang="en-US" dirty="0"/>
          </a:p>
        </p:txBody>
      </p:sp>
      <p:sp>
        <p:nvSpPr>
          <p:cNvPr id="5" name="Rectangle 4"/>
          <p:cNvSpPr/>
          <p:nvPr/>
        </p:nvSpPr>
        <p:spPr>
          <a:xfrm>
            <a:off x="182880" y="762000"/>
            <a:ext cx="6979920" cy="4081117"/>
          </a:xfrm>
          <a:prstGeom prst="rect">
            <a:avLst/>
          </a:prstGeom>
        </p:spPr>
        <p:txBody>
          <a:bodyPr wrap="square">
            <a:spAutoFit/>
          </a:bodyPr>
          <a:lstStyle/>
          <a:p>
            <a:r>
              <a:rPr lang="en-US" sz="2880" dirty="0"/>
              <a:t>1.</a:t>
            </a:r>
            <a:r>
              <a:rPr lang="en-US" sz="2560" dirty="0"/>
              <a:t> Notice  on area delineating Polling Stations.</a:t>
            </a:r>
          </a:p>
          <a:p>
            <a:r>
              <a:rPr lang="en-US" sz="2560" dirty="0"/>
              <a:t/>
            </a:r>
            <a:br>
              <a:rPr lang="en-US" sz="2560" dirty="0"/>
            </a:br>
            <a:r>
              <a:rPr lang="en-US" sz="2560" dirty="0"/>
              <a:t>2. Copy of Form 7A.</a:t>
            </a:r>
          </a:p>
          <a:p>
            <a:r>
              <a:rPr lang="en-US" sz="2560" dirty="0"/>
              <a:t/>
            </a:r>
            <a:br>
              <a:rPr lang="en-US" sz="2560" dirty="0"/>
            </a:br>
            <a:r>
              <a:rPr lang="en-US" sz="2560" dirty="0"/>
              <a:t>3. Posters on How to Cast Vote with EVM &amp; </a:t>
            </a:r>
          </a:p>
          <a:p>
            <a:r>
              <a:rPr lang="en-US" sz="2560" dirty="0"/>
              <a:t>    VVPAT.</a:t>
            </a:r>
          </a:p>
          <a:p>
            <a:r>
              <a:rPr lang="en-US" sz="2560" dirty="0"/>
              <a:t/>
            </a:r>
            <a:br>
              <a:rPr lang="en-US" sz="2560" dirty="0"/>
            </a:br>
            <a:r>
              <a:rPr lang="en-US" sz="2560" dirty="0"/>
              <a:t>4. Important telephone nos.</a:t>
            </a:r>
          </a:p>
          <a:p>
            <a:r>
              <a:rPr lang="en-US" sz="2560" dirty="0"/>
              <a:t/>
            </a:r>
            <a:br>
              <a:rPr lang="en-US" sz="2560" dirty="0"/>
            </a:br>
            <a:r>
              <a:rPr lang="en-US" sz="2560" dirty="0"/>
              <a:t>5. Working copy of Electoral Roll.</a:t>
            </a:r>
            <a:endParaRPr lang="en-US" sz="2880" dirty="0"/>
          </a:p>
        </p:txBody>
      </p:sp>
    </p:spTree>
    <p:extLst>
      <p:ext uri="{BB962C8B-B14F-4D97-AF65-F5344CB8AC3E}">
        <p14:creationId xmlns:p14="http://schemas.microsoft.com/office/powerpoint/2010/main" val="28185403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6248400" cy="609600"/>
          </a:xfrm>
        </p:spPr>
        <p:txBody>
          <a:bodyPr rtlCol="0">
            <a:normAutofit/>
          </a:bodyPr>
          <a:lstStyle/>
          <a:p>
            <a:pPr defTabSz="731520" eaLnBrk="1" fontAlgn="auto" hangingPunct="1">
              <a:spcAft>
                <a:spcPts val="0"/>
              </a:spcAft>
              <a:defRPr/>
            </a:pPr>
            <a:r>
              <a:rPr lang="en-US" sz="1800" b="1" u="sng" dirty="0">
                <a:solidFill>
                  <a:schemeClr val="tx2">
                    <a:lumMod val="60000"/>
                    <a:lumOff val="40000"/>
                  </a:schemeClr>
                </a:solidFill>
              </a:rPr>
              <a:t> </a:t>
            </a:r>
            <a:r>
              <a:rPr lang="en-US" sz="1800" b="1" u="sng" dirty="0" smtClean="0">
                <a:solidFill>
                  <a:schemeClr val="tx2">
                    <a:lumMod val="60000"/>
                    <a:lumOff val="40000"/>
                  </a:schemeClr>
                </a:solidFill>
              </a:rPr>
              <a:t>Activities On the Day Of Poll: Preliminaries</a:t>
            </a:r>
            <a:endParaRPr lang="en-US" sz="1800" b="1" u="sng" dirty="0">
              <a:solidFill>
                <a:schemeClr val="tx2">
                  <a:lumMod val="60000"/>
                  <a:lumOff val="40000"/>
                </a:schemeClr>
              </a:solidFill>
            </a:endParaRPr>
          </a:p>
        </p:txBody>
      </p:sp>
      <p:sp>
        <p:nvSpPr>
          <p:cNvPr id="3" name="Subtitle 2"/>
          <p:cNvSpPr>
            <a:spLocks noGrp="1"/>
          </p:cNvSpPr>
          <p:nvPr>
            <p:ph type="subTitle" idx="1"/>
          </p:nvPr>
        </p:nvSpPr>
        <p:spPr>
          <a:xfrm>
            <a:off x="381000" y="1143000"/>
            <a:ext cx="6689725" cy="4114800"/>
          </a:xfrm>
        </p:spPr>
        <p:txBody>
          <a:bodyPr rtlCol="0">
            <a:normAutofit lnSpcReduction="10000"/>
          </a:bodyPr>
          <a:lstStyle/>
          <a:p>
            <a:pPr algn="l" defTabSz="731520" eaLnBrk="1" fontAlgn="auto" hangingPunct="1">
              <a:spcAft>
                <a:spcPts val="0"/>
              </a:spcAft>
              <a:buFont typeface="Wingdings 2"/>
              <a:buNone/>
              <a:defRPr/>
            </a:pPr>
            <a:r>
              <a:rPr lang="en-US" sz="1600" dirty="0" smtClean="0">
                <a:solidFill>
                  <a:schemeClr val="tx1"/>
                </a:solidFill>
                <a:latin typeface="Candara" pitchFamily="34" charset="0"/>
              </a:rPr>
              <a:t>Start Preliminary Activities at least 75 minutes prior to the scheduled hours of Commencement of Poll ; </a:t>
            </a:r>
          </a:p>
          <a:p>
            <a:pPr algn="l" defTabSz="731520" eaLnBrk="1" fontAlgn="auto" hangingPunct="1">
              <a:spcAft>
                <a:spcPts val="0"/>
              </a:spcAft>
              <a:buFont typeface="Wingdings 2"/>
              <a:buNone/>
              <a:defRPr/>
            </a:pPr>
            <a:endParaRPr lang="en-US" sz="1600" dirty="0" smtClean="0">
              <a:solidFill>
                <a:schemeClr val="tx1"/>
              </a:solidFill>
              <a:latin typeface="Candara" pitchFamily="34" charset="0"/>
            </a:endParaRPr>
          </a:p>
          <a:p>
            <a:pPr algn="l" defTabSz="731520" eaLnBrk="1" fontAlgn="auto" hangingPunct="1">
              <a:spcAft>
                <a:spcPts val="0"/>
              </a:spcAft>
              <a:buFont typeface="Wingdings 2"/>
              <a:buNone/>
              <a:defRPr/>
            </a:pPr>
            <a:r>
              <a:rPr lang="en-US" sz="1600" dirty="0" smtClean="0">
                <a:solidFill>
                  <a:schemeClr val="tx1"/>
                </a:solidFill>
                <a:latin typeface="Candara" pitchFamily="34" charset="0"/>
              </a:rPr>
              <a:t>Display Photo Identity Cards. </a:t>
            </a:r>
          </a:p>
          <a:p>
            <a:pPr algn="l" defTabSz="731520" eaLnBrk="1" fontAlgn="auto" hangingPunct="1">
              <a:spcAft>
                <a:spcPts val="0"/>
              </a:spcAft>
              <a:buFont typeface="Wingdings 2"/>
              <a:buNone/>
              <a:defRPr/>
            </a:pPr>
            <a:endParaRPr lang="en-US" sz="1600" dirty="0" smtClean="0">
              <a:solidFill>
                <a:schemeClr val="tx1"/>
              </a:solidFill>
              <a:latin typeface="Candara" pitchFamily="34" charset="0"/>
            </a:endParaRPr>
          </a:p>
          <a:p>
            <a:pPr algn="l" defTabSz="731520" eaLnBrk="1" fontAlgn="auto" hangingPunct="1">
              <a:spcAft>
                <a:spcPts val="0"/>
              </a:spcAft>
              <a:buFont typeface="Wingdings 2"/>
              <a:buNone/>
              <a:defRPr/>
            </a:pPr>
            <a:r>
              <a:rPr lang="en-US" sz="1600" dirty="0" smtClean="0">
                <a:solidFill>
                  <a:schemeClr val="tx1"/>
                </a:solidFill>
                <a:latin typeface="Candara" pitchFamily="34" charset="0"/>
              </a:rPr>
              <a:t>Place the phials of indelible Ink carefully in order to avoid spilling over;</a:t>
            </a:r>
          </a:p>
          <a:p>
            <a:pPr algn="l" defTabSz="731520" eaLnBrk="1" fontAlgn="auto" hangingPunct="1">
              <a:spcAft>
                <a:spcPts val="0"/>
              </a:spcAft>
              <a:buFont typeface="Wingdings 2"/>
              <a:buNone/>
              <a:defRPr/>
            </a:pPr>
            <a:endParaRPr lang="en-US" sz="1600" dirty="0" smtClean="0">
              <a:solidFill>
                <a:schemeClr val="tx1"/>
              </a:solidFill>
              <a:latin typeface="Candara" pitchFamily="34" charset="0"/>
            </a:endParaRPr>
          </a:p>
          <a:p>
            <a:pPr algn="l" defTabSz="731520" eaLnBrk="1" fontAlgn="auto" hangingPunct="1">
              <a:spcAft>
                <a:spcPts val="0"/>
              </a:spcAft>
              <a:buFont typeface="Wingdings 2"/>
              <a:buNone/>
              <a:defRPr/>
            </a:pPr>
            <a:r>
              <a:rPr lang="en-US" sz="1600" dirty="0" smtClean="0">
                <a:solidFill>
                  <a:schemeClr val="tx1"/>
                </a:solidFill>
                <a:latin typeface="Candara" pitchFamily="34" charset="0"/>
              </a:rPr>
              <a:t>Also take note that other prerequisites namely EVM, copies of Photo Electoral Rolls, Voters’ Register(17 A), pass  for Polling Agents etc are firmly in place, along with Micro Observers and Digital Photographers, if so designated; </a:t>
            </a:r>
          </a:p>
          <a:p>
            <a:pPr algn="l" defTabSz="731520" eaLnBrk="1" fontAlgn="auto" hangingPunct="1">
              <a:spcAft>
                <a:spcPts val="0"/>
              </a:spcAft>
              <a:buFont typeface="Wingdings 2"/>
              <a:buNone/>
              <a:defRPr/>
            </a:pPr>
            <a:endParaRPr lang="en-US" sz="1600" dirty="0" smtClean="0">
              <a:solidFill>
                <a:schemeClr val="tx1"/>
              </a:solidFill>
              <a:latin typeface="Candara" pitchFamily="34" charset="0"/>
            </a:endParaRPr>
          </a:p>
          <a:p>
            <a:pPr algn="l" defTabSz="731520" eaLnBrk="1" fontAlgn="auto" hangingPunct="1">
              <a:spcAft>
                <a:spcPts val="0"/>
              </a:spcAft>
              <a:buFont typeface="Wingdings 2"/>
              <a:buNone/>
              <a:defRPr/>
            </a:pPr>
            <a:r>
              <a:rPr lang="en-US" sz="1600" dirty="0" smtClean="0">
                <a:solidFill>
                  <a:schemeClr val="tx1"/>
                </a:solidFill>
                <a:latin typeface="Candara" pitchFamily="34" charset="0"/>
              </a:rPr>
              <a:t>Allow Polling Agents enter Polling Stations. Verify signatures of Candidates/ Election Agents in the Appointment letters (Form 10) of the Polling Agents in reference to Specimen Signatures of Candidates/ Election Agents given  at the Distribution Centre. </a:t>
            </a:r>
          </a:p>
          <a:p>
            <a:pPr defTabSz="731520" eaLnBrk="1" fontAlgn="auto" hangingPunct="1">
              <a:spcAft>
                <a:spcPts val="0"/>
              </a:spcAft>
              <a:buFont typeface="Wingdings 2"/>
              <a:buNone/>
              <a:defRPr/>
            </a:pPr>
            <a:endParaRPr lang="en-US" sz="1600" dirty="0" smtClean="0">
              <a:latin typeface="Candara" pitchFamily="34" charset="0"/>
            </a:endParaRPr>
          </a:p>
          <a:p>
            <a:pPr defTabSz="731520" eaLnBrk="1" fontAlgn="auto" hangingPunct="1">
              <a:spcAft>
                <a:spcPts val="0"/>
              </a:spcAft>
              <a:buFont typeface="Wingdings 2"/>
              <a:buNone/>
              <a:defRPr/>
            </a:pPr>
            <a:endParaRPr lang="en-US" sz="1600" dirty="0" smtClean="0">
              <a:latin typeface="Candara" pitchFamily="34" charset="0"/>
            </a:endParaRPr>
          </a:p>
          <a:p>
            <a:pPr defTabSz="731520" eaLnBrk="1" fontAlgn="auto" hangingPunct="1">
              <a:spcAft>
                <a:spcPts val="0"/>
              </a:spcAft>
              <a:buFont typeface="Wingdings 2"/>
              <a:buNone/>
              <a:defRPr/>
            </a:pPr>
            <a:endParaRPr lang="en-US" sz="1600" dirty="0">
              <a:latin typeface="Candara"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365125" y="381000"/>
            <a:ext cx="6584950" cy="4519613"/>
          </a:xfrm>
        </p:spPr>
        <p:txBody>
          <a:bodyPr/>
          <a:lstStyle/>
          <a:p>
            <a:pPr eaLnBrk="1" hangingPunct="1">
              <a:buFont typeface="Arial" pitchFamily="34" charset="0"/>
              <a:buNone/>
            </a:pPr>
            <a:r>
              <a:rPr lang="en-US" dirty="0" smtClean="0"/>
              <a:t>Conditions for polling agent</a:t>
            </a:r>
          </a:p>
          <a:p>
            <a:pPr algn="just" eaLnBrk="1" hangingPunct="1"/>
            <a:r>
              <a:rPr lang="en-US" sz="1800" dirty="0" smtClean="0"/>
              <a:t>Must be a voter of that/adjacent</a:t>
            </a:r>
            <a:r>
              <a:rPr lang="en-US" sz="1800" dirty="0" smtClean="0">
                <a:solidFill>
                  <a:srgbClr val="FF0000"/>
                </a:solidFill>
              </a:rPr>
              <a:t> </a:t>
            </a:r>
            <a:r>
              <a:rPr lang="en-US" sz="1800" dirty="0" smtClean="0"/>
              <a:t> polling station.</a:t>
            </a:r>
          </a:p>
          <a:p>
            <a:pPr algn="just" eaLnBrk="1" hangingPunct="1"/>
            <a:r>
              <a:rPr lang="en-US" sz="1800" dirty="0" smtClean="0"/>
              <a:t>Must be appointed by the candidate/election agent through prescribed form ( Form no. 10) only.</a:t>
            </a:r>
          </a:p>
          <a:p>
            <a:pPr algn="just" eaLnBrk="1" hangingPunct="1"/>
            <a:r>
              <a:rPr lang="en-US" sz="1800" dirty="0" smtClean="0"/>
              <a:t>Seating  arrangement to follow the sequence of candidates belonging to national </a:t>
            </a:r>
            <a:r>
              <a:rPr lang="en-US" sz="1800" dirty="0" err="1" smtClean="0"/>
              <a:t>recognised</a:t>
            </a:r>
            <a:r>
              <a:rPr lang="en-US" sz="1800" dirty="0" smtClean="0"/>
              <a:t> /state  </a:t>
            </a:r>
            <a:r>
              <a:rPr lang="en-US" sz="1800" dirty="0" err="1" smtClean="0"/>
              <a:t>recognised</a:t>
            </a:r>
            <a:r>
              <a:rPr lang="en-US" sz="1800" dirty="0" smtClean="0"/>
              <a:t> /registered/independent </a:t>
            </a:r>
          </a:p>
          <a:p>
            <a:pPr algn="just" eaLnBrk="1" hangingPunct="1"/>
            <a:r>
              <a:rPr lang="en-US" sz="1800" dirty="0" smtClean="0"/>
              <a:t>Two relievers may also be engaged in like manner, their movement to be controlled through issuance of Gate Passes and due signature on </a:t>
            </a:r>
            <a:r>
              <a:rPr lang="en-US" sz="1800" dirty="0" smtClean="0">
                <a:solidFill>
                  <a:srgbClr val="FF0000"/>
                </a:solidFill>
              </a:rPr>
              <a:t>Movement Sheet.</a:t>
            </a:r>
          </a:p>
          <a:p>
            <a:pPr algn="just" eaLnBrk="1" hangingPunct="1"/>
            <a:r>
              <a:rPr lang="en-US" sz="1800" dirty="0" smtClean="0"/>
              <a:t>Copy of the electoral roll as marked by the polling agents can not be taken outside the polling station.</a:t>
            </a:r>
          </a:p>
          <a:p>
            <a:pPr algn="just" eaLnBrk="1" hangingPunct="1"/>
            <a:r>
              <a:rPr lang="en-US" sz="1800" dirty="0" smtClean="0"/>
              <a:t>One polling agent to remain seated in the polling station at a time.</a:t>
            </a:r>
          </a:p>
          <a:p>
            <a:pPr algn="just" eaLnBrk="1" hangingPunct="1"/>
            <a:r>
              <a:rPr lang="en-US" sz="1800" dirty="0" smtClean="0"/>
              <a:t>Can display a badge showing the name of the candidate only.</a:t>
            </a:r>
          </a:p>
          <a:p>
            <a:pPr algn="just" eaLnBrk="1" hangingPunct="1"/>
            <a:r>
              <a:rPr lang="en-US" sz="1800" dirty="0" smtClean="0">
                <a:solidFill>
                  <a:srgbClr val="C00000"/>
                </a:solidFill>
              </a:rPr>
              <a:t>Substitution  of reliever is  not allowed after 3 pm .</a:t>
            </a:r>
          </a:p>
          <a:p>
            <a:pPr eaLnBrk="1" hangingPunct="1"/>
            <a:endParaRPr lang="en-US" sz="1800"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Mock Poll</a:t>
            </a:r>
          </a:p>
        </p:txBody>
      </p:sp>
      <p:sp>
        <p:nvSpPr>
          <p:cNvPr id="33795" name="Content Placeholder 2"/>
          <p:cNvSpPr>
            <a:spLocks noGrp="1"/>
          </p:cNvSpPr>
          <p:nvPr>
            <p:ph idx="1"/>
          </p:nvPr>
        </p:nvSpPr>
        <p:spPr/>
        <p:txBody>
          <a:bodyPr/>
          <a:lstStyle/>
          <a:p>
            <a:r>
              <a:rPr lang="en-US" sz="1800" dirty="0" smtClean="0"/>
              <a:t>Should start one hour prior to the poll.</a:t>
            </a:r>
          </a:p>
          <a:p>
            <a:pPr>
              <a:buFont typeface="Arial" pitchFamily="34" charset="0"/>
              <a:buNone/>
            </a:pPr>
            <a:endParaRPr lang="en-US" sz="1800" dirty="0" smtClean="0"/>
          </a:p>
          <a:p>
            <a:pPr eaLnBrk="1" hangingPunct="1">
              <a:lnSpc>
                <a:spcPct val="80000"/>
              </a:lnSpc>
            </a:pPr>
            <a:r>
              <a:rPr lang="en-US" sz="1800" dirty="0" smtClean="0"/>
              <a:t>Wait for 15 minutes ,if polling agents of two rival candidates do not come. Connect CU &amp; BU and Switch ON the CU</a:t>
            </a:r>
          </a:p>
          <a:p>
            <a:pPr eaLnBrk="1" hangingPunct="1">
              <a:lnSpc>
                <a:spcPct val="80000"/>
              </a:lnSpc>
            </a:pPr>
            <a:endParaRPr lang="en-US" sz="1800" dirty="0" smtClean="0"/>
          </a:p>
          <a:p>
            <a:pPr eaLnBrk="1" hangingPunct="1">
              <a:lnSpc>
                <a:spcPct val="80000"/>
              </a:lnSpc>
            </a:pPr>
            <a:r>
              <a:rPr lang="en-US" sz="1800" dirty="0" smtClean="0"/>
              <a:t>Press TOTAL button and show that no vote is recorded in EVM</a:t>
            </a:r>
          </a:p>
          <a:p>
            <a:pPr eaLnBrk="1" hangingPunct="1">
              <a:lnSpc>
                <a:spcPct val="80000"/>
              </a:lnSpc>
            </a:pPr>
            <a:endParaRPr lang="en-US" sz="1800" dirty="0" smtClean="0"/>
          </a:p>
          <a:p>
            <a:pPr eaLnBrk="1" hangingPunct="1">
              <a:lnSpc>
                <a:spcPct val="80000"/>
              </a:lnSpc>
            </a:pPr>
            <a:r>
              <a:rPr lang="en-US" sz="1800" dirty="0" smtClean="0"/>
              <a:t>Press BALLOT button and ask any polling agent to press his candidate’s button in BU</a:t>
            </a:r>
          </a:p>
          <a:p>
            <a:pPr eaLnBrk="1" hangingPunct="1">
              <a:lnSpc>
                <a:spcPct val="80000"/>
              </a:lnSpc>
            </a:pPr>
            <a:endParaRPr lang="en-US" sz="1800" dirty="0" smtClean="0"/>
          </a:p>
          <a:p>
            <a:pPr eaLnBrk="1" hangingPunct="1">
              <a:lnSpc>
                <a:spcPct val="80000"/>
              </a:lnSpc>
            </a:pPr>
            <a:r>
              <a:rPr lang="en-US" sz="1800" dirty="0" err="1" smtClean="0"/>
              <a:t>Atlesat</a:t>
            </a:r>
            <a:r>
              <a:rPr lang="en-US" sz="1800" dirty="0" smtClean="0"/>
              <a:t>  50 votes in total and 3 votes shall be cast against all buttons and record maintained.</a:t>
            </a:r>
          </a:p>
          <a:p>
            <a:endParaRPr lang="en-US" sz="1800" dirty="0"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28600" y="0"/>
            <a:ext cx="6583363" cy="487363"/>
          </a:xfrm>
        </p:spPr>
        <p:txBody>
          <a:bodyPr/>
          <a:lstStyle/>
          <a:p>
            <a:pPr eaLnBrk="1" hangingPunct="1"/>
            <a:r>
              <a:rPr lang="en-US" sz="2400" b="1" u="sng" smtClean="0"/>
              <a:t>MOCK POLL</a:t>
            </a:r>
          </a:p>
        </p:txBody>
      </p:sp>
      <p:sp>
        <p:nvSpPr>
          <p:cNvPr id="34819" name="Rectangle 3"/>
          <p:cNvSpPr>
            <a:spLocks noGrp="1" noChangeArrowheads="1"/>
          </p:cNvSpPr>
          <p:nvPr>
            <p:ph type="body" idx="1"/>
          </p:nvPr>
        </p:nvSpPr>
        <p:spPr>
          <a:xfrm>
            <a:off x="228600" y="457200"/>
            <a:ext cx="6934200" cy="4800600"/>
          </a:xfrm>
        </p:spPr>
        <p:txBody>
          <a:bodyPr/>
          <a:lstStyle/>
          <a:p>
            <a:pPr eaLnBrk="1" hangingPunct="1">
              <a:lnSpc>
                <a:spcPct val="80000"/>
              </a:lnSpc>
            </a:pPr>
            <a:endParaRPr lang="en-US" sz="1800" dirty="0" smtClean="0"/>
          </a:p>
          <a:p>
            <a:pPr eaLnBrk="1" hangingPunct="1">
              <a:lnSpc>
                <a:spcPct val="80000"/>
              </a:lnSpc>
              <a:buNone/>
            </a:pPr>
            <a:endParaRPr lang="en-US" sz="1800" dirty="0" smtClean="0"/>
          </a:p>
          <a:p>
            <a:pPr eaLnBrk="1" hangingPunct="1">
              <a:lnSpc>
                <a:spcPct val="80000"/>
              </a:lnSpc>
            </a:pPr>
            <a:endParaRPr lang="en-US" sz="1800" dirty="0" smtClean="0"/>
          </a:p>
          <a:p>
            <a:pPr eaLnBrk="1" hangingPunct="1">
              <a:lnSpc>
                <a:spcPct val="80000"/>
              </a:lnSpc>
            </a:pPr>
            <a:r>
              <a:rPr lang="en-US" sz="1800" dirty="0" smtClean="0"/>
              <a:t>At the end of casting votes in Mock Poll, press CLOSE Button</a:t>
            </a:r>
          </a:p>
          <a:p>
            <a:pPr eaLnBrk="1" hangingPunct="1">
              <a:lnSpc>
                <a:spcPct val="80000"/>
              </a:lnSpc>
            </a:pPr>
            <a:endParaRPr lang="en-US" sz="1800" dirty="0" smtClean="0"/>
          </a:p>
          <a:p>
            <a:pPr eaLnBrk="1" hangingPunct="1">
              <a:lnSpc>
                <a:spcPct val="80000"/>
              </a:lnSpc>
            </a:pPr>
            <a:r>
              <a:rPr lang="en-US" sz="1800" dirty="0" smtClean="0"/>
              <a:t>Press RESULT and show the result of Mock Poll</a:t>
            </a:r>
          </a:p>
          <a:p>
            <a:pPr eaLnBrk="1" hangingPunct="1">
              <a:lnSpc>
                <a:spcPct val="80000"/>
              </a:lnSpc>
            </a:pPr>
            <a:endParaRPr lang="en-US" sz="1800" dirty="0" smtClean="0"/>
          </a:p>
          <a:p>
            <a:pPr eaLnBrk="1" hangingPunct="1">
              <a:lnSpc>
                <a:spcPct val="80000"/>
              </a:lnSpc>
            </a:pPr>
            <a:r>
              <a:rPr lang="en-US" sz="1800" dirty="0" smtClean="0"/>
              <a:t>Clear the data of Mock Poll by pressing CLEAR button and show that the EVM has no data recorded in it</a:t>
            </a:r>
          </a:p>
          <a:p>
            <a:pPr eaLnBrk="1" hangingPunct="1">
              <a:lnSpc>
                <a:spcPct val="80000"/>
              </a:lnSpc>
            </a:pPr>
            <a:endParaRPr lang="en-US" sz="1800" dirty="0" smtClean="0"/>
          </a:p>
          <a:p>
            <a:pPr eaLnBrk="1" hangingPunct="1">
              <a:lnSpc>
                <a:spcPct val="80000"/>
              </a:lnSpc>
              <a:buFont typeface="Arial" pitchFamily="34" charset="0"/>
              <a:buNone/>
            </a:pPr>
            <a:r>
              <a:rPr lang="en-US" sz="1800" b="1" i="1" dirty="0" smtClean="0">
                <a:solidFill>
                  <a:srgbClr val="C00000"/>
                </a:solidFill>
              </a:rPr>
              <a:t>Note</a:t>
            </a:r>
            <a:r>
              <a:rPr lang="en-US" sz="1800" i="1" dirty="0" smtClean="0">
                <a:solidFill>
                  <a:srgbClr val="C00000"/>
                </a:solidFill>
              </a:rPr>
              <a:t> :    Prepare </a:t>
            </a:r>
            <a:r>
              <a:rPr lang="en-US" sz="1800" b="1" i="1" dirty="0" smtClean="0">
                <a:solidFill>
                  <a:srgbClr val="C00000"/>
                </a:solidFill>
              </a:rPr>
              <a:t>Mock poll certif</a:t>
            </a:r>
            <a:r>
              <a:rPr lang="en-US" sz="1500" b="1" i="1" dirty="0" smtClean="0">
                <a:solidFill>
                  <a:srgbClr val="C00000"/>
                </a:solidFill>
              </a:rPr>
              <a:t>icate</a:t>
            </a:r>
            <a:r>
              <a:rPr lang="en-US" sz="1500" i="1" dirty="0" smtClean="0">
                <a:solidFill>
                  <a:srgbClr val="C00000"/>
                </a:solidFill>
              </a:rPr>
              <a:t> in format and sign. Obtain signatures of  </a:t>
            </a:r>
          </a:p>
          <a:p>
            <a:pPr eaLnBrk="1" hangingPunct="1">
              <a:lnSpc>
                <a:spcPct val="80000"/>
              </a:lnSpc>
              <a:buFont typeface="Arial" pitchFamily="34" charset="0"/>
              <a:buNone/>
            </a:pPr>
            <a:r>
              <a:rPr lang="en-US" sz="1500" i="1" dirty="0">
                <a:solidFill>
                  <a:srgbClr val="C00000"/>
                </a:solidFill>
              </a:rPr>
              <a:t> </a:t>
            </a:r>
            <a:r>
              <a:rPr lang="en-US" sz="1500" i="1" dirty="0" smtClean="0">
                <a:solidFill>
                  <a:srgbClr val="C00000"/>
                </a:solidFill>
              </a:rPr>
              <a:t>                  polling agents present, if absent record the same.</a:t>
            </a:r>
          </a:p>
          <a:p>
            <a:pPr eaLnBrk="1" hangingPunct="1">
              <a:lnSpc>
                <a:spcPct val="80000"/>
              </a:lnSpc>
              <a:buFont typeface="Wingdings" pitchFamily="2" charset="2"/>
              <a:buNone/>
            </a:pPr>
            <a:r>
              <a:rPr lang="en-US" sz="1600" dirty="0" smtClean="0"/>
              <a:t>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1" y="152400"/>
            <a:ext cx="6553200" cy="5181600"/>
          </a:xfrm>
        </p:spPr>
        <p:txBody>
          <a:bodyPr>
            <a:normAutofit/>
          </a:bodyPr>
          <a:lstStyle/>
          <a:p>
            <a:pPr algn="just">
              <a:buNone/>
            </a:pPr>
            <a:r>
              <a:rPr lang="en-IN" sz="1600" b="1" dirty="0" smtClean="0">
                <a:solidFill>
                  <a:srgbClr val="0070C0"/>
                </a:solidFill>
              </a:rPr>
              <a:t>Flex </a:t>
            </a:r>
            <a:r>
              <a:rPr lang="en-IN" sz="1600" b="1" dirty="0">
                <a:solidFill>
                  <a:srgbClr val="0070C0"/>
                </a:solidFill>
              </a:rPr>
              <a:t>Board Voting Compartment </a:t>
            </a:r>
            <a:r>
              <a:rPr lang="en-IN" sz="1600" b="1" dirty="0" smtClean="0">
                <a:solidFill>
                  <a:srgbClr val="0070C0"/>
                </a:solidFill>
              </a:rPr>
              <a:t>- 30</a:t>
            </a:r>
            <a:r>
              <a:rPr lang="en-IN" sz="1600" b="1" dirty="0">
                <a:solidFill>
                  <a:srgbClr val="0070C0"/>
                </a:solidFill>
              </a:rPr>
              <a:t>" high on a table of 30" height</a:t>
            </a:r>
            <a:endParaRPr lang="en-US" sz="1600" b="1" dirty="0">
              <a:solidFill>
                <a:srgbClr val="0070C0"/>
              </a:solidFill>
            </a:endParaRPr>
          </a:p>
          <a:p>
            <a:pPr marL="0" indent="0">
              <a:buNone/>
            </a:pPr>
            <a:r>
              <a:rPr lang="en-US" sz="1600" dirty="0" smtClean="0"/>
              <a:t>(</a:t>
            </a:r>
            <a:r>
              <a:rPr lang="en-US" sz="1600" b="1" i="1" dirty="0" smtClean="0">
                <a:solidFill>
                  <a:srgbClr val="7030A0"/>
                </a:solidFill>
              </a:rPr>
              <a:t>ECI instruction </a:t>
            </a:r>
            <a:r>
              <a:rPr lang="en-IN" sz="1600" b="1" i="1" dirty="0" smtClean="0">
                <a:solidFill>
                  <a:srgbClr val="7030A0"/>
                </a:solidFill>
              </a:rPr>
              <a:t>No. 51/8/7/2016-EMS </a:t>
            </a:r>
            <a:r>
              <a:rPr lang="en-IN" sz="1600" b="1" i="1" dirty="0">
                <a:solidFill>
                  <a:srgbClr val="7030A0"/>
                </a:solidFill>
              </a:rPr>
              <a:t>dated 15</a:t>
            </a:r>
            <a:r>
              <a:rPr lang="en-IN" sz="1600" b="1" i="1" baseline="30000" dirty="0">
                <a:solidFill>
                  <a:srgbClr val="7030A0"/>
                </a:solidFill>
              </a:rPr>
              <a:t>th</a:t>
            </a:r>
            <a:r>
              <a:rPr lang="en-IN" sz="1600" b="1" i="1" dirty="0">
                <a:solidFill>
                  <a:srgbClr val="7030A0"/>
                </a:solidFill>
              </a:rPr>
              <a:t>  November, </a:t>
            </a:r>
            <a:r>
              <a:rPr lang="en-IN" sz="1600" b="1" i="1" dirty="0" smtClean="0">
                <a:solidFill>
                  <a:srgbClr val="7030A0"/>
                </a:solidFill>
              </a:rPr>
              <a:t>2016) </a:t>
            </a:r>
          </a:p>
          <a:p>
            <a:pPr marL="0" indent="0">
              <a:buNone/>
            </a:pPr>
            <a:endParaRPr lang="en-IN" sz="1600" b="1" i="1" dirty="0" smtClean="0">
              <a:solidFill>
                <a:srgbClr val="7030A0"/>
              </a:solidFill>
            </a:endParaRPr>
          </a:p>
          <a:p>
            <a:pPr algn="just"/>
            <a:r>
              <a:rPr lang="en-IN" sz="1600" b="1" dirty="0"/>
              <a:t>The voting compartments shall be made </a:t>
            </a:r>
            <a:r>
              <a:rPr lang="en-IN" sz="1600" b="1" dirty="0" smtClean="0"/>
              <a:t>only of </a:t>
            </a:r>
            <a:r>
              <a:rPr lang="en-IN" sz="1600" b="1" dirty="0"/>
              <a:t>corrugated </a:t>
            </a:r>
            <a:r>
              <a:rPr lang="en-IN" sz="1600" b="1" dirty="0" smtClean="0"/>
              <a:t>plastic </a:t>
            </a:r>
            <a:r>
              <a:rPr lang="en-IN" sz="1600" b="1" dirty="0"/>
              <a:t>sheet (flex-board) of </a:t>
            </a:r>
            <a:r>
              <a:rPr lang="en-IN" sz="1600" b="1" dirty="0" smtClean="0"/>
              <a:t>steel grey </a:t>
            </a:r>
            <a:r>
              <a:rPr lang="en-IN" sz="1600" b="1" dirty="0"/>
              <a:t>colour, which is opaque and reusable.</a:t>
            </a:r>
          </a:p>
          <a:p>
            <a:pPr algn="just"/>
            <a:r>
              <a:rPr lang="en-IN" sz="1600" b="1" dirty="0" smtClean="0"/>
              <a:t>The </a:t>
            </a:r>
            <a:r>
              <a:rPr lang="en-IN" sz="1600" b="1" dirty="0"/>
              <a:t>Voting Compartment shall be in three folds, each fold having dimension of </a:t>
            </a:r>
            <a:r>
              <a:rPr lang="en-IN" sz="1600" b="1" dirty="0" smtClean="0">
                <a:solidFill>
                  <a:srgbClr val="FF0000"/>
                </a:solidFill>
              </a:rPr>
              <a:t>24"X24"X30“ (</a:t>
            </a:r>
            <a:r>
              <a:rPr lang="en-IN" sz="1600" b="1" dirty="0">
                <a:solidFill>
                  <a:srgbClr val="FF0000"/>
                </a:solidFill>
              </a:rPr>
              <a:t>Length X Width X Height). </a:t>
            </a:r>
            <a:r>
              <a:rPr lang="en-IN" sz="1600" b="1" dirty="0"/>
              <a:t>Increase </a:t>
            </a:r>
            <a:r>
              <a:rPr lang="en-IN" sz="1600" b="1" dirty="0">
                <a:solidFill>
                  <a:srgbClr val="FF0000"/>
                </a:solidFill>
              </a:rPr>
              <a:t>height of 30" is mandatory.</a:t>
            </a:r>
          </a:p>
          <a:p>
            <a:pPr algn="just"/>
            <a:r>
              <a:rPr lang="en-IN" sz="1600" b="1" dirty="0" smtClean="0"/>
              <a:t>All </a:t>
            </a:r>
            <a:r>
              <a:rPr lang="en-IN" sz="1600" b="1" dirty="0"/>
              <a:t>the three sides of the voting compartments shall be printed as mentioned </a:t>
            </a:r>
            <a:r>
              <a:rPr lang="en-IN" sz="1600" b="1" dirty="0" smtClean="0"/>
              <a:t>in Annexure-A of the order.</a:t>
            </a:r>
            <a:endParaRPr lang="en-IN" sz="1600" b="1" dirty="0"/>
          </a:p>
          <a:p>
            <a:pPr algn="just"/>
            <a:r>
              <a:rPr lang="en-IN" sz="1600" b="1" dirty="0" smtClean="0"/>
              <a:t>The </a:t>
            </a:r>
            <a:r>
              <a:rPr lang="en-IN" sz="1600" b="1" dirty="0"/>
              <a:t>height of the table on which the voting compartment is placed should be </a:t>
            </a:r>
            <a:r>
              <a:rPr lang="en-IN" sz="1600" b="1" dirty="0" smtClean="0"/>
              <a:t>30“</a:t>
            </a:r>
          </a:p>
          <a:p>
            <a:pPr algn="just"/>
            <a:r>
              <a:rPr lang="en-IN" sz="1600" b="1" dirty="0"/>
              <a:t>If </a:t>
            </a:r>
            <a:r>
              <a:rPr lang="en-IN" sz="1600" b="1" dirty="0">
                <a:solidFill>
                  <a:srgbClr val="FF0000"/>
                </a:solidFill>
              </a:rPr>
              <a:t>more than one BU </a:t>
            </a:r>
            <a:r>
              <a:rPr lang="en-IN" sz="1600" b="1" dirty="0"/>
              <a:t>is used for poll, the </a:t>
            </a:r>
            <a:r>
              <a:rPr lang="en-IN" sz="1600" b="1" dirty="0">
                <a:solidFill>
                  <a:srgbClr val="0432FF"/>
                </a:solidFill>
              </a:rPr>
              <a:t>width</a:t>
            </a:r>
            <a:r>
              <a:rPr lang="en-IN" sz="1600" b="1" dirty="0"/>
              <a:t> of the voting compartment may be </a:t>
            </a:r>
            <a:r>
              <a:rPr lang="en-IN" sz="1600" b="1" dirty="0" smtClean="0"/>
              <a:t>increased by </a:t>
            </a:r>
            <a:r>
              <a:rPr lang="en-IN" sz="1600" b="1" dirty="0" smtClean="0">
                <a:solidFill>
                  <a:srgbClr val="FF0000"/>
                </a:solidFill>
              </a:rPr>
              <a:t>12”</a:t>
            </a:r>
            <a:r>
              <a:rPr lang="en-IN" sz="1600" b="1" dirty="0" smtClean="0"/>
              <a:t> </a:t>
            </a:r>
            <a:r>
              <a:rPr lang="en-IN" sz="1600" b="1" dirty="0"/>
              <a:t>for each additional BU</a:t>
            </a:r>
            <a:r>
              <a:rPr lang="en-IN" sz="1600" b="1" dirty="0" smtClean="0"/>
              <a:t>.</a:t>
            </a:r>
          </a:p>
          <a:p>
            <a:pPr algn="just"/>
            <a:r>
              <a:rPr lang="en-IN" sz="1600" b="1" dirty="0"/>
              <a:t>The interconnecting cable of Ballot Unit/WPAT should be so routed that it does not </a:t>
            </a:r>
            <a:r>
              <a:rPr lang="en-IN" sz="1600" b="1" dirty="0" smtClean="0"/>
              <a:t>obstruct the </a:t>
            </a:r>
            <a:r>
              <a:rPr lang="en-IN" sz="1600" b="1" dirty="0"/>
              <a:t>movement of voters inside the polling station </a:t>
            </a:r>
            <a:r>
              <a:rPr lang="en-IN" sz="1600" b="1" dirty="0" smtClean="0"/>
              <a:t>but</a:t>
            </a:r>
            <a:r>
              <a:rPr lang="en-IN" sz="1600" b="1" dirty="0"/>
              <a:t> </a:t>
            </a:r>
            <a:r>
              <a:rPr lang="en-IN" sz="1600" b="1" dirty="0" smtClean="0"/>
              <a:t>the </a:t>
            </a:r>
            <a:r>
              <a:rPr lang="en-IN" sz="1600" b="1" dirty="0"/>
              <a:t>entire length of the cable should be visible and under </a:t>
            </a:r>
            <a:r>
              <a:rPr lang="en-IN" sz="1600" b="1" dirty="0" smtClean="0"/>
              <a:t>no circumstances </a:t>
            </a:r>
            <a:r>
              <a:rPr lang="en-IN" sz="1600" b="1" dirty="0"/>
              <a:t>be </a:t>
            </a:r>
            <a:r>
              <a:rPr lang="en-IN" sz="1600" b="1" dirty="0" smtClean="0"/>
              <a:t>concealed under </a:t>
            </a:r>
            <a:r>
              <a:rPr lang="en-IN" sz="1600" b="1" dirty="0"/>
              <a:t>the cloth or under the table</a:t>
            </a:r>
            <a:r>
              <a:rPr lang="en-IN" sz="1600" b="1" dirty="0" smtClean="0"/>
              <a:t>.</a:t>
            </a:r>
            <a:endParaRPr lang="en-IN" sz="1600" b="1" dirty="0"/>
          </a:p>
        </p:txBody>
      </p:sp>
    </p:spTree>
    <p:extLst>
      <p:ext uri="{BB962C8B-B14F-4D97-AF65-F5344CB8AC3E}">
        <p14:creationId xmlns:p14="http://schemas.microsoft.com/office/powerpoint/2010/main" val="39229590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65125" y="222250"/>
            <a:ext cx="6584950" cy="547688"/>
          </a:xfrm>
        </p:spPr>
        <p:txBody>
          <a:bodyPr rtlCol="0">
            <a:normAutofit fontScale="90000"/>
          </a:bodyPr>
          <a:lstStyle/>
          <a:p>
            <a:pPr defTabSz="731520" eaLnBrk="1" fontAlgn="auto" hangingPunct="1">
              <a:spcAft>
                <a:spcPts val="0"/>
              </a:spcAft>
              <a:defRPr/>
            </a:pPr>
            <a:r>
              <a:rPr lang="en-US" sz="3200" b="1" dirty="0" smtClean="0"/>
              <a:t>FIXING OF </a:t>
            </a:r>
            <a:r>
              <a:rPr lang="en-US" sz="3200" b="1" dirty="0" smtClean="0">
                <a:solidFill>
                  <a:srgbClr val="00B050"/>
                </a:solidFill>
              </a:rPr>
              <a:t>GREEN</a:t>
            </a:r>
            <a:r>
              <a:rPr lang="en-US" sz="3200" b="1" dirty="0" smtClean="0"/>
              <a:t> PAPER SEAL</a:t>
            </a:r>
          </a:p>
        </p:txBody>
      </p:sp>
      <p:sp>
        <p:nvSpPr>
          <p:cNvPr id="35843" name="Rectangle 3"/>
          <p:cNvSpPr>
            <a:spLocks noGrp="1" noChangeArrowheads="1"/>
          </p:cNvSpPr>
          <p:nvPr>
            <p:ph type="body" idx="1"/>
          </p:nvPr>
        </p:nvSpPr>
        <p:spPr>
          <a:xfrm>
            <a:off x="304800" y="990600"/>
            <a:ext cx="6583363" cy="3597275"/>
          </a:xfrm>
        </p:spPr>
        <p:txBody>
          <a:bodyPr/>
          <a:lstStyle/>
          <a:p>
            <a:pPr eaLnBrk="1" hangingPunct="1">
              <a:lnSpc>
                <a:spcPct val="90000"/>
              </a:lnSpc>
            </a:pPr>
            <a:r>
              <a:rPr lang="en-US" sz="1600" smtClean="0"/>
              <a:t>Pr.O to sign in full on white side of paper seal just below the Sl.No. of paper seal</a:t>
            </a:r>
          </a:p>
          <a:p>
            <a:pPr eaLnBrk="1" hangingPunct="1">
              <a:lnSpc>
                <a:spcPct val="90000"/>
              </a:lnSpc>
              <a:buFont typeface="Arial" pitchFamily="34" charset="0"/>
              <a:buNone/>
            </a:pPr>
            <a:endParaRPr lang="en-US" sz="1600" smtClean="0"/>
          </a:p>
          <a:p>
            <a:pPr eaLnBrk="1" hangingPunct="1">
              <a:lnSpc>
                <a:spcPct val="90000"/>
              </a:lnSpc>
            </a:pPr>
            <a:r>
              <a:rPr lang="en-US" sz="1600" smtClean="0"/>
              <a:t>Get also signatures of agents present</a:t>
            </a:r>
          </a:p>
          <a:p>
            <a:pPr eaLnBrk="1" hangingPunct="1">
              <a:lnSpc>
                <a:spcPct val="90000"/>
              </a:lnSpc>
              <a:buFont typeface="Arial" pitchFamily="34" charset="0"/>
              <a:buNone/>
            </a:pPr>
            <a:endParaRPr lang="en-US" sz="1600" smtClean="0"/>
          </a:p>
          <a:p>
            <a:pPr eaLnBrk="1" hangingPunct="1">
              <a:lnSpc>
                <a:spcPct val="90000"/>
              </a:lnSpc>
            </a:pPr>
            <a:r>
              <a:rPr lang="en-US" sz="1600" smtClean="0"/>
              <a:t>Insert paper seal through the frame of inner door of Result Section so that green side is seen through the two apertures</a:t>
            </a:r>
          </a:p>
          <a:p>
            <a:pPr eaLnBrk="1" hangingPunct="1">
              <a:lnSpc>
                <a:spcPct val="90000"/>
              </a:lnSpc>
              <a:buFont typeface="Arial" pitchFamily="34" charset="0"/>
              <a:buNone/>
            </a:pPr>
            <a:endParaRPr lang="en-US" sz="1600" smtClean="0"/>
          </a:p>
          <a:p>
            <a:pPr eaLnBrk="1" hangingPunct="1">
              <a:lnSpc>
                <a:spcPct val="90000"/>
              </a:lnSpc>
            </a:pPr>
            <a:r>
              <a:rPr lang="en-US" sz="1600" smtClean="0"/>
              <a:t>Door of inner compartment should be closed by pressing so that two open ends of seal project outward</a:t>
            </a:r>
          </a:p>
          <a:p>
            <a:pPr eaLnBrk="1" hangingPunct="1">
              <a:lnSpc>
                <a:spcPct val="90000"/>
              </a:lnSpc>
              <a:buFont typeface="Arial" pitchFamily="34" charset="0"/>
              <a:buNone/>
            </a:pPr>
            <a:endParaRPr lang="en-US" sz="1600" smtClean="0"/>
          </a:p>
          <a:p>
            <a:pPr eaLnBrk="1" hangingPunct="1">
              <a:lnSpc>
                <a:spcPct val="90000"/>
              </a:lnSpc>
            </a:pPr>
            <a:r>
              <a:rPr lang="en-US" sz="1600" smtClean="0"/>
              <a:t>Prepare A/C of paper seal in 17C Part-I item-9 and return unused &amp; damaged paper seals to RO and relevant part in P.Os Diary</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87363" y="0"/>
            <a:ext cx="6462712" cy="728663"/>
          </a:xfrm>
        </p:spPr>
        <p:txBody>
          <a:bodyPr rtlCol="0">
            <a:normAutofit fontScale="90000"/>
          </a:bodyPr>
          <a:lstStyle/>
          <a:p>
            <a:pPr defTabSz="731520" eaLnBrk="1" fontAlgn="auto" hangingPunct="1">
              <a:spcAft>
                <a:spcPts val="0"/>
              </a:spcAft>
              <a:defRPr/>
            </a:pPr>
            <a:r>
              <a:rPr lang="en-US" sz="2900" b="1" dirty="0" smtClean="0">
                <a:solidFill>
                  <a:srgbClr val="FF0000"/>
                </a:solidFill>
              </a:rPr>
              <a:t>CLOSING AND SEALING C.U.</a:t>
            </a:r>
            <a:r>
              <a:rPr lang="en-US" sz="2900" dirty="0" smtClean="0"/>
              <a:t/>
            </a:r>
            <a:br>
              <a:rPr lang="en-US" sz="2900" dirty="0" smtClean="0"/>
            </a:br>
            <a:r>
              <a:rPr lang="en-US" sz="1900" b="1" dirty="0" smtClean="0">
                <a:solidFill>
                  <a:srgbClr val="00B050"/>
                </a:solidFill>
              </a:rPr>
              <a:t>SPECIAL TAG FOR SEALING INNER COVER</a:t>
            </a:r>
          </a:p>
        </p:txBody>
      </p:sp>
      <p:sp>
        <p:nvSpPr>
          <p:cNvPr id="36867" name="Rectangle 3"/>
          <p:cNvSpPr>
            <a:spLocks noGrp="1" noChangeArrowheads="1"/>
          </p:cNvSpPr>
          <p:nvPr>
            <p:ph type="body" idx="1"/>
          </p:nvPr>
        </p:nvSpPr>
        <p:spPr>
          <a:xfrm>
            <a:off x="365125" y="854075"/>
            <a:ext cx="6584950" cy="4403725"/>
          </a:xfrm>
        </p:spPr>
        <p:txBody>
          <a:bodyPr/>
          <a:lstStyle/>
          <a:p>
            <a:pPr eaLnBrk="1" hangingPunct="1">
              <a:lnSpc>
                <a:spcPct val="90000"/>
              </a:lnSpc>
            </a:pPr>
            <a:r>
              <a:rPr lang="en-US" sz="1600" dirty="0" smtClean="0"/>
              <a:t>Write the Sl. No. of CU on Special Tag</a:t>
            </a:r>
          </a:p>
          <a:p>
            <a:pPr eaLnBrk="1" hangingPunct="1">
              <a:lnSpc>
                <a:spcPct val="90000"/>
              </a:lnSpc>
              <a:buFont typeface="Arial" pitchFamily="34" charset="0"/>
              <a:buNone/>
            </a:pPr>
            <a:endParaRPr lang="en-US" sz="1600" dirty="0" smtClean="0"/>
          </a:p>
          <a:p>
            <a:pPr eaLnBrk="1" hangingPunct="1">
              <a:lnSpc>
                <a:spcPct val="90000"/>
              </a:lnSpc>
            </a:pPr>
            <a:r>
              <a:rPr lang="en-US" sz="1600" dirty="0" smtClean="0"/>
              <a:t>Sign on the back of Special Tag and get signatures of agents present on it</a:t>
            </a:r>
          </a:p>
          <a:p>
            <a:pPr eaLnBrk="1" hangingPunct="1">
              <a:lnSpc>
                <a:spcPct val="90000"/>
              </a:lnSpc>
              <a:buFont typeface="Arial" pitchFamily="34" charset="0"/>
              <a:buNone/>
            </a:pPr>
            <a:endParaRPr lang="en-US" sz="1600" dirty="0" smtClean="0"/>
          </a:p>
          <a:p>
            <a:pPr eaLnBrk="1" hangingPunct="1">
              <a:lnSpc>
                <a:spcPct val="90000"/>
              </a:lnSpc>
            </a:pPr>
            <a:r>
              <a:rPr lang="en-US" sz="1600" dirty="0" smtClean="0"/>
              <a:t>Ask agents to note down the Sl. No. of Special Tag</a:t>
            </a:r>
          </a:p>
          <a:p>
            <a:pPr eaLnBrk="1" hangingPunct="1">
              <a:lnSpc>
                <a:spcPct val="90000"/>
              </a:lnSpc>
              <a:buFont typeface="Arial" pitchFamily="34" charset="0"/>
              <a:buNone/>
            </a:pPr>
            <a:endParaRPr lang="en-US" sz="1600" dirty="0" smtClean="0"/>
          </a:p>
          <a:p>
            <a:pPr eaLnBrk="1" hangingPunct="1">
              <a:lnSpc>
                <a:spcPct val="90000"/>
              </a:lnSpc>
            </a:pPr>
            <a:r>
              <a:rPr lang="en-US" sz="1600" dirty="0" smtClean="0"/>
              <a:t>Pass twine thread through 2 holes of inner door and through the hole of Special Tag and seal with wax. Thread should be kept long enough to make the seal outside of EVM for avoiding spilling of molten wax on EVM</a:t>
            </a:r>
          </a:p>
          <a:p>
            <a:pPr eaLnBrk="1" hangingPunct="1">
              <a:lnSpc>
                <a:spcPct val="90000"/>
              </a:lnSpc>
              <a:buFont typeface="Arial" pitchFamily="34" charset="0"/>
              <a:buNone/>
            </a:pPr>
            <a:endParaRPr lang="en-US" sz="1600" dirty="0" smtClean="0"/>
          </a:p>
          <a:p>
            <a:pPr eaLnBrk="1" hangingPunct="1">
              <a:lnSpc>
                <a:spcPct val="90000"/>
              </a:lnSpc>
            </a:pPr>
            <a:r>
              <a:rPr lang="en-US" sz="1600" dirty="0" smtClean="0"/>
              <a:t>Set the Special Tag properly according to grooves so that CLOSE button is visible properly</a:t>
            </a:r>
          </a:p>
          <a:p>
            <a:pPr eaLnBrk="1" hangingPunct="1">
              <a:lnSpc>
                <a:spcPct val="90000"/>
              </a:lnSpc>
              <a:buFont typeface="Arial" pitchFamily="34" charset="0"/>
              <a:buNone/>
            </a:pPr>
            <a:endParaRPr lang="en-US" sz="1600" dirty="0" smtClean="0"/>
          </a:p>
          <a:p>
            <a:pPr eaLnBrk="1" hangingPunct="1">
              <a:lnSpc>
                <a:spcPct val="90000"/>
              </a:lnSpc>
            </a:pPr>
            <a:r>
              <a:rPr lang="en-US" sz="1600" dirty="0" smtClean="0"/>
              <a:t>Fill up relevant portion in P.Os Diary </a:t>
            </a:r>
          </a:p>
          <a:p>
            <a:pPr eaLnBrk="1" hangingPunct="1">
              <a:lnSpc>
                <a:spcPct val="90000"/>
              </a:lnSpc>
              <a:buFont typeface="Arial" pitchFamily="34" charset="0"/>
              <a:buNone/>
            </a:pPr>
            <a:endParaRPr lang="en-US" sz="1600" dirty="0" smtClean="0"/>
          </a:p>
          <a:p>
            <a:pPr eaLnBrk="1" hangingPunct="1">
              <a:lnSpc>
                <a:spcPct val="90000"/>
              </a:lnSpc>
            </a:pPr>
            <a:r>
              <a:rPr lang="en-US" sz="1600" dirty="0" smtClean="0"/>
              <a:t>Return unused and damaged Tags to RO </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rtlCol="0">
            <a:normAutofit/>
          </a:bodyPr>
          <a:lstStyle/>
          <a:p>
            <a:pPr defTabSz="731520" eaLnBrk="1" fontAlgn="auto" hangingPunct="1">
              <a:spcAft>
                <a:spcPts val="0"/>
              </a:spcAft>
              <a:defRPr/>
            </a:pPr>
            <a:r>
              <a:rPr lang="en-US" sz="2900" b="1" dirty="0" smtClean="0">
                <a:solidFill>
                  <a:srgbClr val="00B0F0"/>
                </a:solidFill>
              </a:rPr>
              <a:t>CLOSING AND SEALING C.U.</a:t>
            </a:r>
            <a:r>
              <a:rPr lang="en-US" sz="2900" dirty="0" smtClean="0"/>
              <a:t/>
            </a:r>
            <a:br>
              <a:rPr lang="en-US" sz="2900" dirty="0" smtClean="0"/>
            </a:br>
            <a:r>
              <a:rPr lang="en-US" sz="2200" b="1" dirty="0" smtClean="0">
                <a:solidFill>
                  <a:schemeClr val="accent2"/>
                </a:solidFill>
              </a:rPr>
              <a:t>SEALING OF OUTER COVER</a:t>
            </a:r>
          </a:p>
        </p:txBody>
      </p:sp>
      <p:sp>
        <p:nvSpPr>
          <p:cNvPr id="37891" name="Rectangle 3"/>
          <p:cNvSpPr>
            <a:spLocks noGrp="1" noChangeArrowheads="1"/>
          </p:cNvSpPr>
          <p:nvPr>
            <p:ph type="body" idx="1"/>
          </p:nvPr>
        </p:nvSpPr>
        <p:spPr/>
        <p:txBody>
          <a:bodyPr/>
          <a:lstStyle/>
          <a:p>
            <a:pPr eaLnBrk="1" hangingPunct="1">
              <a:lnSpc>
                <a:spcPct val="90000"/>
              </a:lnSpc>
            </a:pPr>
            <a:r>
              <a:rPr lang="en-US" sz="1800" smtClean="0"/>
              <a:t>Outer Cover of Result Section should be pressed fit for closure in such a way that two open ends of paper seal project outwards</a:t>
            </a:r>
          </a:p>
          <a:p>
            <a:pPr eaLnBrk="1" hangingPunct="1">
              <a:lnSpc>
                <a:spcPct val="90000"/>
              </a:lnSpc>
              <a:buFont typeface="Arial" pitchFamily="34" charset="0"/>
              <a:buNone/>
            </a:pPr>
            <a:endParaRPr lang="en-US" sz="1800" smtClean="0"/>
          </a:p>
          <a:p>
            <a:pPr eaLnBrk="1" hangingPunct="1">
              <a:lnSpc>
                <a:spcPct val="90000"/>
              </a:lnSpc>
            </a:pPr>
            <a:r>
              <a:rPr lang="en-US" sz="1800" smtClean="0"/>
              <a:t>Seal the outer cover by 	</a:t>
            </a:r>
          </a:p>
          <a:p>
            <a:pPr eaLnBrk="1" hangingPunct="1">
              <a:lnSpc>
                <a:spcPct val="90000"/>
              </a:lnSpc>
              <a:buFont typeface="Wingdings" pitchFamily="2" charset="2"/>
              <a:buNone/>
            </a:pPr>
            <a:r>
              <a:rPr lang="en-US" sz="1800" smtClean="0"/>
              <a:t>		- passing thread through 2 holes on left side of outer cover 	     and tying a knot</a:t>
            </a:r>
          </a:p>
          <a:p>
            <a:pPr eaLnBrk="1" hangingPunct="1">
              <a:lnSpc>
                <a:spcPct val="90000"/>
              </a:lnSpc>
              <a:buFont typeface="Wingdings" pitchFamily="2" charset="2"/>
              <a:buNone/>
            </a:pPr>
            <a:r>
              <a:rPr lang="en-US" sz="1800" smtClean="0"/>
              <a:t>		- attaching an address tag</a:t>
            </a:r>
          </a:p>
          <a:p>
            <a:pPr eaLnBrk="1" hangingPunct="1">
              <a:lnSpc>
                <a:spcPct val="90000"/>
              </a:lnSpc>
              <a:buFont typeface="Wingdings" pitchFamily="2" charset="2"/>
              <a:buNone/>
            </a:pPr>
            <a:r>
              <a:rPr lang="en-US" sz="1800" smtClean="0"/>
              <a:t>		- sealing the thread on address tag with wax and seal of Pr.O</a:t>
            </a:r>
          </a:p>
          <a:p>
            <a:pPr eaLnBrk="1" hangingPunct="1">
              <a:lnSpc>
                <a:spcPct val="90000"/>
              </a:lnSpc>
              <a:buFont typeface="Wingdings" pitchFamily="2" charset="2"/>
              <a:buNone/>
            </a:pPr>
            <a:endParaRPr lang="en-US" sz="1800" smtClean="0"/>
          </a:p>
          <a:p>
            <a:pPr eaLnBrk="1" hangingPunct="1">
              <a:lnSpc>
                <a:spcPct val="90000"/>
              </a:lnSpc>
            </a:pPr>
            <a:r>
              <a:rPr lang="en-US" sz="1800" smtClean="0"/>
              <a:t>Ask agents present to affix their seals</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65125" y="222250"/>
            <a:ext cx="6584950" cy="857250"/>
          </a:xfrm>
        </p:spPr>
        <p:txBody>
          <a:bodyPr rtlCol="0">
            <a:normAutofit fontScale="90000"/>
          </a:bodyPr>
          <a:lstStyle/>
          <a:p>
            <a:pPr defTabSz="731520" eaLnBrk="1" fontAlgn="auto" hangingPunct="1">
              <a:spcAft>
                <a:spcPts val="0"/>
              </a:spcAft>
              <a:defRPr/>
            </a:pPr>
            <a:r>
              <a:rPr lang="en-US" sz="2900" b="1" dirty="0" smtClean="0">
                <a:solidFill>
                  <a:srgbClr val="FF0000"/>
                </a:solidFill>
              </a:rPr>
              <a:t>CLOSING AND SEALING C.U.</a:t>
            </a:r>
            <a:br>
              <a:rPr lang="en-US" sz="2900" b="1" dirty="0" smtClean="0">
                <a:solidFill>
                  <a:srgbClr val="FF0000"/>
                </a:solidFill>
              </a:rPr>
            </a:br>
            <a:r>
              <a:rPr lang="en-US" sz="2600" b="1" dirty="0" smtClean="0">
                <a:solidFill>
                  <a:srgbClr val="00B050"/>
                </a:solidFill>
              </a:rPr>
              <a:t> STRIP SEAL</a:t>
            </a:r>
          </a:p>
        </p:txBody>
      </p:sp>
      <p:sp>
        <p:nvSpPr>
          <p:cNvPr id="21507" name="Rectangle 3"/>
          <p:cNvSpPr>
            <a:spLocks noGrp="1" noChangeArrowheads="1"/>
          </p:cNvSpPr>
          <p:nvPr>
            <p:ph type="body" idx="1"/>
          </p:nvPr>
        </p:nvSpPr>
        <p:spPr>
          <a:xfrm>
            <a:off x="381000" y="1295400"/>
            <a:ext cx="6583363" cy="3597275"/>
          </a:xfrm>
        </p:spPr>
        <p:txBody>
          <a:bodyPr rtlCol="0">
            <a:normAutofit lnSpcReduction="10000"/>
          </a:bodyPr>
          <a:lstStyle/>
          <a:p>
            <a:pPr marL="274320" indent="-274320" defTabSz="731520" eaLnBrk="1" fontAlgn="auto" hangingPunct="1">
              <a:lnSpc>
                <a:spcPct val="90000"/>
              </a:lnSpc>
              <a:spcAft>
                <a:spcPts val="0"/>
              </a:spcAft>
              <a:defRPr/>
            </a:pPr>
            <a:r>
              <a:rPr lang="en-US" sz="1600" dirty="0" smtClean="0"/>
              <a:t>Ask the agents to note down the No. of Strip Seal used</a:t>
            </a:r>
          </a:p>
          <a:p>
            <a:pPr marL="274320" indent="-274320" defTabSz="731520" eaLnBrk="1" fontAlgn="auto" hangingPunct="1">
              <a:lnSpc>
                <a:spcPct val="90000"/>
              </a:lnSpc>
              <a:spcAft>
                <a:spcPts val="0"/>
              </a:spcAft>
              <a:buFont typeface="Arial" pitchFamily="34" charset="0"/>
              <a:buNone/>
              <a:defRPr/>
            </a:pPr>
            <a:endParaRPr lang="en-US" sz="1600" dirty="0" smtClean="0"/>
          </a:p>
          <a:p>
            <a:pPr marL="274320" indent="-274320" defTabSz="731520" eaLnBrk="1" fontAlgn="auto" hangingPunct="1">
              <a:lnSpc>
                <a:spcPct val="90000"/>
              </a:lnSpc>
              <a:spcAft>
                <a:spcPts val="0"/>
              </a:spcAft>
              <a:defRPr/>
            </a:pPr>
            <a:r>
              <a:rPr lang="en-US" sz="1600" dirty="0" smtClean="0"/>
              <a:t>Inner side of strip contains pre-gummed portions of A,B &amp; D and outer side contains C portion</a:t>
            </a:r>
          </a:p>
          <a:p>
            <a:pPr marL="274320" indent="-274320" defTabSz="731520" eaLnBrk="1" fontAlgn="auto" hangingPunct="1">
              <a:lnSpc>
                <a:spcPct val="90000"/>
              </a:lnSpc>
              <a:spcAft>
                <a:spcPts val="0"/>
              </a:spcAft>
              <a:buFont typeface="Arial" pitchFamily="34" charset="0"/>
              <a:buNone/>
              <a:defRPr/>
            </a:pPr>
            <a:endParaRPr lang="en-US" sz="1600" dirty="0" smtClean="0"/>
          </a:p>
          <a:p>
            <a:pPr marL="274320" indent="-274320" defTabSz="731520" eaLnBrk="1" fontAlgn="auto" hangingPunct="1">
              <a:lnSpc>
                <a:spcPct val="90000"/>
              </a:lnSpc>
              <a:spcAft>
                <a:spcPts val="0"/>
              </a:spcAft>
              <a:defRPr/>
            </a:pPr>
            <a:r>
              <a:rPr lang="en-US" sz="1600" dirty="0" smtClean="0"/>
              <a:t>Fix the green paper seal with A,B &amp; C portion of strip in sequence, and then drape it around the CU and seal tightly with D portion</a:t>
            </a:r>
          </a:p>
          <a:p>
            <a:pPr marL="274320" indent="-274320" defTabSz="731520" eaLnBrk="1" fontAlgn="auto" hangingPunct="1">
              <a:lnSpc>
                <a:spcPct val="90000"/>
              </a:lnSpc>
              <a:spcAft>
                <a:spcPts val="0"/>
              </a:spcAft>
              <a:buFont typeface="Arial" pitchFamily="34" charset="0"/>
              <a:buNone/>
              <a:defRPr/>
            </a:pPr>
            <a:endParaRPr lang="en-US" sz="1600" dirty="0" smtClean="0"/>
          </a:p>
          <a:p>
            <a:pPr marL="274320" indent="-274320" defTabSz="731520" eaLnBrk="1" fontAlgn="auto" hangingPunct="1">
              <a:lnSpc>
                <a:spcPct val="90000"/>
              </a:lnSpc>
              <a:spcAft>
                <a:spcPts val="0"/>
              </a:spcAft>
              <a:defRPr/>
            </a:pPr>
            <a:r>
              <a:rPr lang="en-US" sz="1600" dirty="0" smtClean="0"/>
              <a:t>The strip seal should not cover the cap of CLOSE button</a:t>
            </a:r>
          </a:p>
          <a:p>
            <a:pPr marL="274320" indent="-274320" defTabSz="731520" eaLnBrk="1" fontAlgn="auto" hangingPunct="1">
              <a:lnSpc>
                <a:spcPct val="90000"/>
              </a:lnSpc>
              <a:spcAft>
                <a:spcPts val="0"/>
              </a:spcAft>
              <a:buFont typeface="Arial" pitchFamily="34" charset="0"/>
              <a:buNone/>
              <a:defRPr/>
            </a:pPr>
            <a:endParaRPr lang="en-US" sz="1600" dirty="0" smtClean="0"/>
          </a:p>
          <a:p>
            <a:pPr marL="274320" indent="-274320" defTabSz="731520" eaLnBrk="1" fontAlgn="auto" hangingPunct="1">
              <a:lnSpc>
                <a:spcPct val="90000"/>
              </a:lnSpc>
              <a:spcAft>
                <a:spcPts val="0"/>
              </a:spcAft>
              <a:defRPr/>
            </a:pPr>
            <a:r>
              <a:rPr lang="en-US" sz="1600" dirty="0" smtClean="0"/>
              <a:t>Return unused &amp; damaged strip seals to RO</a:t>
            </a:r>
          </a:p>
          <a:p>
            <a:pPr marL="274320" indent="-274320" defTabSz="731520" eaLnBrk="1" fontAlgn="auto" hangingPunct="1">
              <a:lnSpc>
                <a:spcPct val="90000"/>
              </a:lnSpc>
              <a:spcAft>
                <a:spcPts val="0"/>
              </a:spcAft>
              <a:buFont typeface="Arial" pitchFamily="34" charset="0"/>
              <a:buNone/>
              <a:defRPr/>
            </a:pPr>
            <a:endParaRPr lang="en-US" sz="1600" dirty="0" smtClean="0"/>
          </a:p>
          <a:p>
            <a:pPr marL="274320" indent="-274320" defTabSz="731520" eaLnBrk="1" fontAlgn="auto" hangingPunct="1">
              <a:lnSpc>
                <a:spcPct val="90000"/>
              </a:lnSpc>
              <a:spcAft>
                <a:spcPts val="0"/>
              </a:spcAft>
              <a:defRPr/>
            </a:pPr>
            <a:r>
              <a:rPr lang="en-US" sz="1600" dirty="0" smtClean="0"/>
              <a:t>Now the EVM is ready for actual poll and keep the BU inside voting compartment &amp; CU on the table of 3</a:t>
            </a:r>
            <a:r>
              <a:rPr lang="en-US" sz="1600" baseline="30000" dirty="0" smtClean="0"/>
              <a:t>rd</a:t>
            </a:r>
            <a:r>
              <a:rPr lang="en-US" sz="1600" dirty="0" smtClean="0"/>
              <a:t> PO</a:t>
            </a:r>
          </a:p>
          <a:p>
            <a:pPr marL="274320" indent="-274320" defTabSz="731520" eaLnBrk="1" fontAlgn="auto" hangingPunct="1">
              <a:lnSpc>
                <a:spcPct val="90000"/>
              </a:lnSpc>
              <a:spcAft>
                <a:spcPts val="0"/>
              </a:spcAft>
              <a:buFont typeface="Wingdings" pitchFamily="2" charset="2"/>
              <a:buNone/>
              <a:defRPr/>
            </a:pPr>
            <a:endParaRPr lang="en-US" sz="2000" dirty="0" smtClean="0">
              <a:solidFill>
                <a:srgbClr val="00FF00"/>
              </a:solidFill>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65125" y="222250"/>
            <a:ext cx="6584950" cy="692150"/>
          </a:xfrm>
        </p:spPr>
        <p:txBody>
          <a:bodyPr rtlCol="0">
            <a:normAutofit/>
          </a:bodyPr>
          <a:lstStyle/>
          <a:p>
            <a:pPr defTabSz="731520" eaLnBrk="1" fontAlgn="auto" hangingPunct="1">
              <a:spcAft>
                <a:spcPts val="0"/>
              </a:spcAft>
              <a:defRPr/>
            </a:pPr>
            <a:r>
              <a:rPr lang="en-US" sz="2200" u="sng" dirty="0">
                <a:solidFill>
                  <a:schemeClr val="accent6">
                    <a:lumMod val="75000"/>
                  </a:schemeClr>
                </a:solidFill>
              </a:rPr>
              <a:t>SETTING UP OF </a:t>
            </a:r>
            <a:r>
              <a:rPr lang="en-US" sz="2200" u="sng" dirty="0" smtClean="0">
                <a:solidFill>
                  <a:schemeClr val="accent6">
                    <a:lumMod val="75000"/>
                  </a:schemeClr>
                </a:solidFill>
              </a:rPr>
              <a:t>EVM/VVPAT </a:t>
            </a:r>
            <a:r>
              <a:rPr lang="en-US" sz="2200" u="sng" dirty="0">
                <a:solidFill>
                  <a:schemeClr val="accent6">
                    <a:lumMod val="75000"/>
                  </a:schemeClr>
                </a:solidFill>
              </a:rPr>
              <a:t>IN POLLING STATION</a:t>
            </a:r>
          </a:p>
        </p:txBody>
      </p:sp>
      <p:sp>
        <p:nvSpPr>
          <p:cNvPr id="39939" name="Rectangle 3"/>
          <p:cNvSpPr>
            <a:spLocks noGrp="1" noChangeArrowheads="1"/>
          </p:cNvSpPr>
          <p:nvPr>
            <p:ph type="body" idx="1"/>
          </p:nvPr>
        </p:nvSpPr>
        <p:spPr>
          <a:xfrm>
            <a:off x="533400" y="1066800"/>
            <a:ext cx="6416675" cy="4175125"/>
          </a:xfrm>
          <a:solidFill>
            <a:schemeClr val="bg1"/>
          </a:solidFill>
        </p:spPr>
        <p:txBody>
          <a:bodyPr/>
          <a:lstStyle/>
          <a:p>
            <a:pPr algn="just" eaLnBrk="1" hangingPunct="1">
              <a:lnSpc>
                <a:spcPct val="90000"/>
              </a:lnSpc>
            </a:pPr>
            <a:r>
              <a:rPr lang="en-US" sz="2000" dirty="0" smtClean="0"/>
              <a:t>Place the balloting unit &amp; VVPAT in the voting compartment &amp; control unit on the table of Presiding/Polling Officer-3.</a:t>
            </a:r>
          </a:p>
          <a:p>
            <a:pPr algn="just" eaLnBrk="1" hangingPunct="1">
              <a:lnSpc>
                <a:spcPct val="90000"/>
              </a:lnSpc>
            </a:pPr>
            <a:endParaRPr lang="en-US" sz="2000" dirty="0" smtClean="0"/>
          </a:p>
          <a:p>
            <a:pPr algn="just" eaLnBrk="1" hangingPunct="1">
              <a:lnSpc>
                <a:spcPct val="90000"/>
              </a:lnSpc>
            </a:pPr>
            <a:r>
              <a:rPr lang="en-US" sz="2000" dirty="0" smtClean="0"/>
              <a:t>Connect CU BU &amp; VVPAT with each other.</a:t>
            </a:r>
          </a:p>
          <a:p>
            <a:pPr algn="just" eaLnBrk="1" hangingPunct="1">
              <a:lnSpc>
                <a:spcPct val="90000"/>
              </a:lnSpc>
            </a:pPr>
            <a:endParaRPr lang="en-US" sz="2000" dirty="0" smtClean="0"/>
          </a:p>
          <a:p>
            <a:pPr algn="just" eaLnBrk="1" hangingPunct="1">
              <a:lnSpc>
                <a:spcPct val="90000"/>
              </a:lnSpc>
            </a:pPr>
            <a:r>
              <a:rPr lang="en-US" sz="2000" dirty="0" smtClean="0"/>
              <a:t>Press </a:t>
            </a:r>
            <a:r>
              <a:rPr lang="en-US" sz="2000" b="1" dirty="0" smtClean="0">
                <a:solidFill>
                  <a:srgbClr val="FF0066"/>
                </a:solidFill>
              </a:rPr>
              <a:t>“Total”</a:t>
            </a:r>
            <a:r>
              <a:rPr lang="en-US" sz="2000" dirty="0" smtClean="0"/>
              <a:t> button to ensure that there are no votes cast before the actual poll.</a:t>
            </a:r>
            <a:r>
              <a:rPr lang="en-GB" sz="2000" dirty="0"/>
              <a:t> </a:t>
            </a:r>
            <a:endParaRPr lang="en-GB" sz="2000" dirty="0" smtClean="0"/>
          </a:p>
          <a:p>
            <a:pPr marL="0" indent="0" algn="just" eaLnBrk="1" hangingPunct="1">
              <a:lnSpc>
                <a:spcPct val="90000"/>
              </a:lnSpc>
              <a:buNone/>
            </a:pPr>
            <a:endParaRPr lang="en-GB" sz="2000" dirty="0" smtClean="0"/>
          </a:p>
          <a:p>
            <a:pPr algn="just" eaLnBrk="1" hangingPunct="1">
              <a:lnSpc>
                <a:spcPct val="90000"/>
              </a:lnSpc>
            </a:pPr>
            <a:r>
              <a:rPr lang="en-GB" sz="2000" dirty="0" smtClean="0"/>
              <a:t>After </a:t>
            </a:r>
            <a:r>
              <a:rPr lang="en-GB" sz="2000" dirty="0"/>
              <a:t>mock poll, all ‘printed  paper slips’ will be taken out , marked with a stamp on their back as </a:t>
            </a:r>
            <a:r>
              <a:rPr lang="en-GB" sz="2000" dirty="0" smtClean="0"/>
              <a:t>‘</a:t>
            </a:r>
            <a:r>
              <a:rPr lang="en-GB" sz="2000" b="1" dirty="0" smtClean="0"/>
              <a:t>MOCK POLL SLIP</a:t>
            </a:r>
            <a:r>
              <a:rPr lang="en-GB" sz="2000" dirty="0" smtClean="0"/>
              <a:t>” </a:t>
            </a:r>
            <a:r>
              <a:rPr lang="en-GB" sz="2000" dirty="0"/>
              <a:t>(dimension of the </a:t>
            </a:r>
            <a:r>
              <a:rPr lang="en-GB" sz="2000" dirty="0" smtClean="0"/>
              <a:t>stamp </a:t>
            </a:r>
            <a:r>
              <a:rPr lang="en-GB" sz="2000" dirty="0"/>
              <a:t>3cms x 1.5 </a:t>
            </a:r>
            <a:r>
              <a:rPr lang="en-GB" sz="2000" dirty="0" err="1"/>
              <a:t>cms</a:t>
            </a:r>
            <a:r>
              <a:rPr lang="en-GB" sz="2000" dirty="0"/>
              <a:t>) kept in a black envelope and plastic box and sealed with Pink Paper Seal.</a:t>
            </a:r>
          </a:p>
          <a:p>
            <a:pPr marL="487363" indent="-487363" algn="just" eaLnBrk="1" hangingPunct="1">
              <a:lnSpc>
                <a:spcPct val="90000"/>
              </a:lnSpc>
              <a:buFont typeface="Arial" pitchFamily="34" charset="0"/>
              <a:buNone/>
            </a:pPr>
            <a:endParaRPr lang="en-US" sz="1800"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65125" y="222250"/>
            <a:ext cx="6584950" cy="311150"/>
          </a:xfrm>
        </p:spPr>
        <p:txBody>
          <a:bodyPr rtlCol="0">
            <a:normAutofit fontScale="90000"/>
          </a:bodyPr>
          <a:lstStyle/>
          <a:p>
            <a:pPr defTabSz="731520" eaLnBrk="1" fontAlgn="auto" hangingPunct="1">
              <a:spcAft>
                <a:spcPts val="0"/>
              </a:spcAft>
              <a:defRPr/>
            </a:pPr>
            <a:r>
              <a:rPr lang="en-US" sz="2400" b="1" u="sng" dirty="0" smtClean="0">
                <a:solidFill>
                  <a:schemeClr val="accent6"/>
                </a:solidFill>
              </a:rPr>
              <a:t>COMMENCEMENT OF POLL</a:t>
            </a:r>
          </a:p>
        </p:txBody>
      </p:sp>
      <p:sp>
        <p:nvSpPr>
          <p:cNvPr id="22531" name="Rectangle 3"/>
          <p:cNvSpPr>
            <a:spLocks noGrp="1" noChangeArrowheads="1"/>
          </p:cNvSpPr>
          <p:nvPr>
            <p:ph type="body" idx="1"/>
          </p:nvPr>
        </p:nvSpPr>
        <p:spPr>
          <a:xfrm>
            <a:off x="382058" y="609600"/>
            <a:ext cx="6584950" cy="4724400"/>
          </a:xfrm>
        </p:spPr>
        <p:txBody>
          <a:bodyPr rtlCol="0">
            <a:normAutofit lnSpcReduction="10000"/>
          </a:bodyPr>
          <a:lstStyle/>
          <a:p>
            <a:pPr marL="274320" indent="-274320" defTabSz="731520" eaLnBrk="1" fontAlgn="auto" hangingPunct="1">
              <a:lnSpc>
                <a:spcPct val="90000"/>
              </a:lnSpc>
              <a:spcAft>
                <a:spcPts val="0"/>
              </a:spcAft>
              <a:buFont typeface="Wingdings" pitchFamily="2" charset="2"/>
              <a:buChar char="§"/>
              <a:defRPr/>
            </a:pPr>
            <a:r>
              <a:rPr lang="en-US" sz="1600" dirty="0" smtClean="0"/>
              <a:t>Pr. O to read out provisions u/s 128 of R.P. Act, 1950 about maintenance of secrecy of voting</a:t>
            </a:r>
          </a:p>
          <a:p>
            <a:pPr marL="274320" indent="-274320" defTabSz="731520" eaLnBrk="1" fontAlgn="auto" hangingPunct="1">
              <a:lnSpc>
                <a:spcPct val="90000"/>
              </a:lnSpc>
              <a:spcAft>
                <a:spcPts val="0"/>
              </a:spcAft>
              <a:buFont typeface="Wingdings" pitchFamily="2" charset="2"/>
              <a:buChar char="§"/>
              <a:defRPr/>
            </a:pPr>
            <a:endParaRPr lang="en-US" sz="1600" dirty="0" smtClean="0"/>
          </a:p>
          <a:p>
            <a:pPr marL="274320" indent="-274320" defTabSz="731520" eaLnBrk="1" fontAlgn="auto" hangingPunct="1">
              <a:lnSpc>
                <a:spcPct val="90000"/>
              </a:lnSpc>
              <a:spcAft>
                <a:spcPts val="0"/>
              </a:spcAft>
              <a:buFont typeface="Wingdings" pitchFamily="2" charset="2"/>
              <a:buChar char="§"/>
              <a:defRPr/>
            </a:pPr>
            <a:r>
              <a:rPr lang="en-US" sz="1600" dirty="0" smtClean="0"/>
              <a:t>Pr. O to make a declaration in prescribed form about commencement of poll &amp; sign &amp; obtain signatures of polling agents present</a:t>
            </a:r>
          </a:p>
          <a:p>
            <a:pPr marL="274320" indent="-274320" defTabSz="731520" eaLnBrk="1" fontAlgn="auto" hangingPunct="1">
              <a:lnSpc>
                <a:spcPct val="90000"/>
              </a:lnSpc>
              <a:spcAft>
                <a:spcPts val="0"/>
              </a:spcAft>
              <a:buFont typeface="Wingdings" pitchFamily="2" charset="2"/>
              <a:buChar char="§"/>
              <a:defRPr/>
            </a:pPr>
            <a:endParaRPr lang="en-US" sz="1600" dirty="0" smtClean="0"/>
          </a:p>
          <a:p>
            <a:pPr marL="274320" indent="-274320" defTabSz="731520" eaLnBrk="1" fontAlgn="auto" hangingPunct="1">
              <a:lnSpc>
                <a:spcPct val="90000"/>
              </a:lnSpc>
              <a:spcAft>
                <a:spcPts val="0"/>
              </a:spcAft>
              <a:buFont typeface="Wingdings" pitchFamily="2" charset="2"/>
              <a:buChar char="§"/>
              <a:defRPr/>
            </a:pPr>
            <a:r>
              <a:rPr lang="en-US" sz="1600" dirty="0" smtClean="0"/>
              <a:t>If the preliminaries are not over, admit 3 to 4 voters at the hour fixed for commencement of poll</a:t>
            </a:r>
          </a:p>
          <a:p>
            <a:pPr marL="274320" indent="-274320" defTabSz="731520" eaLnBrk="1" fontAlgn="auto" hangingPunct="1">
              <a:lnSpc>
                <a:spcPct val="90000"/>
              </a:lnSpc>
              <a:spcAft>
                <a:spcPts val="0"/>
              </a:spcAft>
              <a:buFont typeface="Wingdings" pitchFamily="2" charset="2"/>
              <a:buChar char="§"/>
              <a:defRPr/>
            </a:pPr>
            <a:endParaRPr lang="en-US" sz="1600" dirty="0" smtClean="0"/>
          </a:p>
          <a:p>
            <a:pPr marL="274320" indent="-274320" defTabSz="731520" eaLnBrk="1" fontAlgn="auto" hangingPunct="1">
              <a:lnSpc>
                <a:spcPct val="90000"/>
              </a:lnSpc>
              <a:spcAft>
                <a:spcPts val="0"/>
              </a:spcAft>
              <a:buFont typeface="Wingdings" pitchFamily="2" charset="2"/>
              <a:buChar char="§"/>
              <a:defRPr/>
            </a:pPr>
            <a:r>
              <a:rPr lang="en-US" sz="1600" dirty="0" smtClean="0"/>
              <a:t>Send/</a:t>
            </a:r>
            <a:r>
              <a:rPr lang="en-US" sz="1600" dirty="0" err="1" smtClean="0"/>
              <a:t>sms</a:t>
            </a:r>
            <a:r>
              <a:rPr lang="en-US" sz="1600" dirty="0" smtClean="0"/>
              <a:t>  a report on commencement of poll to the Sector Officer</a:t>
            </a:r>
          </a:p>
          <a:p>
            <a:pPr marL="274320" indent="-274320" defTabSz="731520" eaLnBrk="1" fontAlgn="auto" hangingPunct="1">
              <a:lnSpc>
                <a:spcPct val="90000"/>
              </a:lnSpc>
              <a:spcAft>
                <a:spcPts val="0"/>
              </a:spcAft>
              <a:buFont typeface="Wingdings" pitchFamily="2" charset="2"/>
              <a:buChar char="§"/>
              <a:defRPr/>
            </a:pPr>
            <a:endParaRPr lang="en-US" sz="1600" dirty="0" smtClean="0"/>
          </a:p>
          <a:p>
            <a:pPr marL="274320" indent="-274320" defTabSz="731520" eaLnBrk="1" fontAlgn="auto" hangingPunct="1">
              <a:lnSpc>
                <a:spcPct val="90000"/>
              </a:lnSpc>
              <a:spcAft>
                <a:spcPts val="0"/>
              </a:spcAft>
              <a:buFont typeface="Wingdings" pitchFamily="2" charset="2"/>
              <a:buChar char="§"/>
              <a:defRPr/>
            </a:pPr>
            <a:r>
              <a:rPr lang="en-US" sz="1600" dirty="0" smtClean="0"/>
              <a:t>Please remember if commencement of poll gets delayed by more than two hours, re-poll will be announced by the ECI</a:t>
            </a:r>
          </a:p>
          <a:p>
            <a:pPr marL="274320" indent="-274320" defTabSz="731520" eaLnBrk="1" fontAlgn="auto" hangingPunct="1">
              <a:lnSpc>
                <a:spcPct val="90000"/>
              </a:lnSpc>
              <a:spcAft>
                <a:spcPts val="0"/>
              </a:spcAft>
              <a:buFont typeface="Wingdings" pitchFamily="2" charset="2"/>
              <a:buChar char="§"/>
              <a:defRPr/>
            </a:pPr>
            <a:endParaRPr lang="en-US" sz="1600" dirty="0"/>
          </a:p>
          <a:p>
            <a:pPr marL="274320" indent="-274320" defTabSz="731520" eaLnBrk="1" fontAlgn="auto" hangingPunct="1">
              <a:lnSpc>
                <a:spcPct val="90000"/>
              </a:lnSpc>
              <a:spcAft>
                <a:spcPts val="0"/>
              </a:spcAft>
              <a:buFont typeface="Wingdings" pitchFamily="2" charset="2"/>
              <a:buChar char="§"/>
              <a:defRPr/>
            </a:pPr>
            <a:r>
              <a:rPr lang="en-US" sz="1600" dirty="0" smtClean="0"/>
              <a:t>Demonstrate </a:t>
            </a:r>
            <a:r>
              <a:rPr lang="en-US" sz="1600" dirty="0"/>
              <a:t>to the polling agents that the marked copy of </a:t>
            </a:r>
            <a:r>
              <a:rPr lang="en-US" sz="1600" dirty="0" smtClean="0"/>
              <a:t>the electoral roll </a:t>
            </a:r>
            <a:r>
              <a:rPr lang="en-US" sz="1600" dirty="0"/>
              <a:t>does not contain any entries other than </a:t>
            </a:r>
            <a:r>
              <a:rPr lang="en-US" sz="1600" b="1" dirty="0"/>
              <a:t>PB </a:t>
            </a:r>
            <a:r>
              <a:rPr lang="en-US" sz="1600" dirty="0"/>
              <a:t>&amp; </a:t>
            </a:r>
            <a:r>
              <a:rPr lang="en-US" sz="1600" b="1" dirty="0" smtClean="0"/>
              <a:t>EDC;</a:t>
            </a:r>
            <a:endParaRPr lang="en-US" sz="1600" dirty="0"/>
          </a:p>
          <a:p>
            <a:pPr marL="274320" indent="-274320" defTabSz="731520" eaLnBrk="1" fontAlgn="auto" hangingPunct="1">
              <a:lnSpc>
                <a:spcPct val="90000"/>
              </a:lnSpc>
              <a:spcAft>
                <a:spcPts val="0"/>
              </a:spcAft>
              <a:buFont typeface="Wingdings" pitchFamily="2" charset="2"/>
              <a:buChar char="§"/>
              <a:defRPr/>
            </a:pPr>
            <a:endParaRPr lang="en-US" sz="1600" dirty="0"/>
          </a:p>
          <a:p>
            <a:pPr marL="274320" indent="-274320" defTabSz="731520" eaLnBrk="1" fontAlgn="auto" hangingPunct="1">
              <a:lnSpc>
                <a:spcPct val="90000"/>
              </a:lnSpc>
              <a:spcAft>
                <a:spcPts val="0"/>
              </a:spcAft>
              <a:buFont typeface="Wingdings" pitchFamily="2" charset="2"/>
              <a:buChar char="§"/>
              <a:defRPr/>
            </a:pPr>
            <a:r>
              <a:rPr lang="en-US" sz="1600" dirty="0" smtClean="0"/>
              <a:t>Demonstrate </a:t>
            </a:r>
            <a:r>
              <a:rPr lang="en-US" sz="1600" dirty="0"/>
              <a:t>also that the register of voters </a:t>
            </a:r>
            <a:r>
              <a:rPr lang="en-US" sz="1600" b="1" dirty="0"/>
              <a:t>(Form-17A)</a:t>
            </a:r>
            <a:r>
              <a:rPr lang="en-US" sz="1600" dirty="0"/>
              <a:t> does not </a:t>
            </a:r>
            <a:r>
              <a:rPr lang="en-US" sz="1600" dirty="0" smtClean="0"/>
              <a:t> contain any entry;</a:t>
            </a:r>
          </a:p>
          <a:p>
            <a:pPr marL="274320" indent="-274320" defTabSz="731520" eaLnBrk="1" fontAlgn="auto" hangingPunct="1">
              <a:lnSpc>
                <a:spcPct val="90000"/>
              </a:lnSpc>
              <a:spcAft>
                <a:spcPts val="0"/>
              </a:spcAft>
              <a:buFont typeface="Wingdings" pitchFamily="2" charset="2"/>
              <a:buChar char="§"/>
              <a:defRPr/>
            </a:pPr>
            <a:r>
              <a:rPr lang="en-US" sz="1600" dirty="0" smtClean="0">
                <a:solidFill>
                  <a:srgbClr val="C00000"/>
                </a:solidFill>
              </a:rPr>
              <a:t>Tally time with the polling agents.</a:t>
            </a:r>
            <a:endParaRPr lang="en-US" sz="1600" dirty="0">
              <a:solidFill>
                <a:srgbClr val="C00000"/>
              </a:solidFill>
            </a:endParaRPr>
          </a:p>
          <a:p>
            <a:pPr marL="274320" indent="-274320" defTabSz="731520" eaLnBrk="1" fontAlgn="auto" hangingPunct="1">
              <a:lnSpc>
                <a:spcPct val="90000"/>
              </a:lnSpc>
              <a:spcAft>
                <a:spcPts val="0"/>
              </a:spcAft>
              <a:buFont typeface="Wingdings" pitchFamily="2" charset="2"/>
              <a:buChar char="§"/>
              <a:defRPr/>
            </a:pPr>
            <a:endParaRPr lang="en-US" sz="1600" dirty="0" smtClean="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255520" y="487680"/>
            <a:ext cx="3459480" cy="3596640"/>
          </a:xfrm>
          <a:prstGeom prst="ellipse">
            <a:avLst/>
          </a:prstGeom>
        </p:spPr>
        <p:style>
          <a:lnRef idx="0">
            <a:schemeClr val="accent3"/>
          </a:lnRef>
          <a:fillRef idx="3">
            <a:schemeClr val="accent3"/>
          </a:fillRef>
          <a:effectRef idx="3">
            <a:schemeClr val="accent3"/>
          </a:effectRef>
          <a:fontRef idx="minor">
            <a:schemeClr val="lt1"/>
          </a:fontRef>
        </p:style>
        <p:txBody>
          <a:bodyPr lIns="73152" tIns="36576" rIns="73152" bIns="36576" anchor="ctr"/>
          <a:lstStyle/>
          <a:p>
            <a:pPr algn="ctr" eaLnBrk="1" hangingPunct="1">
              <a:defRPr/>
            </a:pPr>
            <a:r>
              <a:rPr lang="en-US" sz="3200" b="1" dirty="0">
                <a:solidFill>
                  <a:schemeClr val="tx1"/>
                </a:solidFill>
              </a:rPr>
              <a:t>Poll</a:t>
            </a:r>
          </a:p>
        </p:txBody>
      </p:sp>
      <p:cxnSp>
        <p:nvCxnSpPr>
          <p:cNvPr id="4" name="Straight Connector 3"/>
          <p:cNvCxnSpPr/>
          <p:nvPr/>
        </p:nvCxnSpPr>
        <p:spPr>
          <a:xfrm flipV="1">
            <a:off x="792163" y="3292475"/>
            <a:ext cx="1706562" cy="1157288"/>
          </a:xfrm>
          <a:prstGeom prst="line">
            <a:avLst/>
          </a:prstGeom>
          <a:ln w="76200">
            <a:solidFill>
              <a:srgbClr val="FFC00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upRight)">
                                      <p:cBhvr>
                                        <p:cTn id="7" dur="1000"/>
                                        <p:tgtEl>
                                          <p:spTgt spid="4"/>
                                        </p:tgtEl>
                                      </p:cBhvr>
                                    </p:animEffect>
                                  </p:childTnLst>
                                </p:cTn>
                              </p:par>
                            </p:childTnLst>
                          </p:cTn>
                        </p:par>
                        <p:par>
                          <p:cTn id="8" fill="hold" nodeType="afterGroup">
                            <p:stCondLst>
                              <p:cond delay="1000"/>
                            </p:stCondLst>
                            <p:childTnLst>
                              <p:par>
                                <p:cTn id="9" presetID="53"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762000" y="152400"/>
            <a:ext cx="6384925" cy="457200"/>
          </a:xfrm>
        </p:spPr>
        <p:txBody>
          <a:bodyPr/>
          <a:lstStyle/>
          <a:p>
            <a:pPr eaLnBrk="1" hangingPunct="1"/>
            <a:r>
              <a:rPr lang="en-US" sz="2000" b="1" u="sng" smtClean="0">
                <a:solidFill>
                  <a:schemeClr val="tx2"/>
                </a:solidFill>
              </a:rPr>
              <a:t>Poll Process: Regulation of Entry at Polling Stations</a:t>
            </a:r>
          </a:p>
        </p:txBody>
      </p:sp>
      <p:sp>
        <p:nvSpPr>
          <p:cNvPr id="3" name="Content Placeholder 2"/>
          <p:cNvSpPr>
            <a:spLocks noGrp="1"/>
          </p:cNvSpPr>
          <p:nvPr>
            <p:ph idx="1"/>
          </p:nvPr>
        </p:nvSpPr>
        <p:spPr>
          <a:xfrm>
            <a:off x="838200" y="609600"/>
            <a:ext cx="6308725" cy="4648200"/>
          </a:xfrm>
        </p:spPr>
        <p:txBody>
          <a:bodyPr rtlCol="0">
            <a:normAutofit lnSpcReduction="10000"/>
          </a:bodyPr>
          <a:lstStyle/>
          <a:p>
            <a:pPr marL="365760" indent="-283464" defTabSz="731520" eaLnBrk="1" fontAlgn="auto" hangingPunct="1">
              <a:lnSpc>
                <a:spcPct val="80000"/>
              </a:lnSpc>
              <a:spcAft>
                <a:spcPts val="0"/>
              </a:spcAft>
              <a:buFont typeface="Wingdings" pitchFamily="2" charset="2"/>
              <a:buNone/>
              <a:defRPr/>
            </a:pPr>
            <a:endParaRPr lang="en-US" sz="1800" dirty="0" smtClean="0">
              <a:latin typeface="Candara" pitchFamily="34" charset="0"/>
            </a:endParaRPr>
          </a:p>
          <a:p>
            <a:pPr marL="365760" indent="-283464" defTabSz="731520" eaLnBrk="1" fontAlgn="auto" hangingPunct="1">
              <a:lnSpc>
                <a:spcPct val="80000"/>
              </a:lnSpc>
              <a:spcAft>
                <a:spcPts val="0"/>
              </a:spcAft>
              <a:buFont typeface="Wingdings" pitchFamily="2" charset="2"/>
              <a:buNone/>
              <a:defRPr/>
            </a:pPr>
            <a:r>
              <a:rPr lang="en-US" sz="1800" dirty="0" smtClean="0">
                <a:solidFill>
                  <a:srgbClr val="7030A0"/>
                </a:solidFill>
                <a:latin typeface="Candara" pitchFamily="34" charset="0"/>
              </a:rPr>
              <a:t>Persons entitled to enter, other than electors, are :</a:t>
            </a:r>
          </a:p>
          <a:p>
            <a:pPr marL="365760" indent="-283464" defTabSz="731520" eaLnBrk="1" fontAlgn="auto" hangingPunct="1">
              <a:lnSpc>
                <a:spcPct val="80000"/>
              </a:lnSpc>
              <a:spcAft>
                <a:spcPts val="0"/>
              </a:spcAft>
              <a:buFont typeface="Wingdings" pitchFamily="2" charset="2"/>
              <a:buNone/>
              <a:defRPr/>
            </a:pPr>
            <a:endParaRPr lang="en-US" sz="1600" dirty="0" smtClean="0">
              <a:latin typeface="Candara" pitchFamily="34" charset="0"/>
            </a:endParaRPr>
          </a:p>
          <a:p>
            <a:pPr marL="365760" indent="-283464" defTabSz="731520" eaLnBrk="1" fontAlgn="auto" hangingPunct="1">
              <a:lnSpc>
                <a:spcPct val="80000"/>
              </a:lnSpc>
              <a:spcAft>
                <a:spcPts val="0"/>
              </a:spcAft>
              <a:buFont typeface="Wingdings 2"/>
              <a:buChar char=""/>
              <a:defRPr/>
            </a:pPr>
            <a:r>
              <a:rPr lang="en-US" sz="1600" i="1" dirty="0" smtClean="0">
                <a:latin typeface="Candara" pitchFamily="34" charset="0"/>
              </a:rPr>
              <a:t>Polling Officers;</a:t>
            </a:r>
          </a:p>
          <a:p>
            <a:pPr marL="365760" indent="-283464" defTabSz="731520" eaLnBrk="1" fontAlgn="auto" hangingPunct="1">
              <a:lnSpc>
                <a:spcPct val="80000"/>
              </a:lnSpc>
              <a:spcAft>
                <a:spcPts val="0"/>
              </a:spcAft>
              <a:buFont typeface="Wingdings 2"/>
              <a:buNone/>
              <a:defRPr/>
            </a:pPr>
            <a:endParaRPr lang="en-US" sz="1600" i="1" dirty="0" smtClean="0">
              <a:latin typeface="Candara" pitchFamily="34" charset="0"/>
            </a:endParaRPr>
          </a:p>
          <a:p>
            <a:pPr marL="365760" indent="-283464" defTabSz="731520" eaLnBrk="1" fontAlgn="auto" hangingPunct="1">
              <a:lnSpc>
                <a:spcPct val="80000"/>
              </a:lnSpc>
              <a:spcAft>
                <a:spcPts val="0"/>
              </a:spcAft>
              <a:buFont typeface="Wingdings 2"/>
              <a:buChar char=""/>
              <a:defRPr/>
            </a:pPr>
            <a:r>
              <a:rPr lang="en-US" sz="1600" i="1" dirty="0" smtClean="0">
                <a:latin typeface="Candara" pitchFamily="34" charset="0"/>
              </a:rPr>
              <a:t>Candidates/Election Agents/one Polling Agent at a time;</a:t>
            </a:r>
          </a:p>
          <a:p>
            <a:pPr marL="365760" indent="-283464" defTabSz="731520" eaLnBrk="1" fontAlgn="auto" hangingPunct="1">
              <a:lnSpc>
                <a:spcPct val="80000"/>
              </a:lnSpc>
              <a:spcAft>
                <a:spcPts val="0"/>
              </a:spcAft>
              <a:buFont typeface="Wingdings 2"/>
              <a:buNone/>
              <a:defRPr/>
            </a:pPr>
            <a:endParaRPr lang="en-US" sz="1600" i="1" dirty="0" smtClean="0">
              <a:latin typeface="Candara" pitchFamily="34" charset="0"/>
            </a:endParaRPr>
          </a:p>
          <a:p>
            <a:pPr marL="365760" indent="-283464" defTabSz="731520" eaLnBrk="1" fontAlgn="auto" hangingPunct="1">
              <a:lnSpc>
                <a:spcPct val="80000"/>
              </a:lnSpc>
              <a:spcAft>
                <a:spcPts val="0"/>
              </a:spcAft>
              <a:buFont typeface="Wingdings 2"/>
              <a:buChar char=""/>
              <a:defRPr/>
            </a:pPr>
            <a:r>
              <a:rPr lang="en-US" sz="1600" i="1" dirty="0" smtClean="0">
                <a:latin typeface="Candara" pitchFamily="34" charset="0"/>
              </a:rPr>
              <a:t>Observers, Micro-observers, Persons authorized by ECI;</a:t>
            </a:r>
          </a:p>
          <a:p>
            <a:pPr marL="365760" indent="-283464" defTabSz="731520" eaLnBrk="1" fontAlgn="auto" hangingPunct="1">
              <a:lnSpc>
                <a:spcPct val="80000"/>
              </a:lnSpc>
              <a:spcAft>
                <a:spcPts val="0"/>
              </a:spcAft>
              <a:buFont typeface="Wingdings 2"/>
              <a:buNone/>
              <a:defRPr/>
            </a:pPr>
            <a:endParaRPr lang="en-US" sz="1600" i="1" dirty="0" smtClean="0">
              <a:latin typeface="Candara" pitchFamily="34" charset="0"/>
            </a:endParaRPr>
          </a:p>
          <a:p>
            <a:pPr marL="365760" indent="-283464" defTabSz="731520" eaLnBrk="1" fontAlgn="auto" hangingPunct="1">
              <a:lnSpc>
                <a:spcPct val="80000"/>
              </a:lnSpc>
              <a:spcAft>
                <a:spcPts val="0"/>
              </a:spcAft>
              <a:buFont typeface="Wingdings 2"/>
              <a:buChar char=""/>
              <a:defRPr/>
            </a:pPr>
            <a:r>
              <a:rPr lang="en-US" sz="1600" i="1" dirty="0" smtClean="0">
                <a:latin typeface="Candara" pitchFamily="34" charset="0"/>
              </a:rPr>
              <a:t>Child in arms accompanying elector;</a:t>
            </a:r>
          </a:p>
          <a:p>
            <a:pPr marL="365760" indent="-283464" defTabSz="731520" eaLnBrk="1" fontAlgn="auto" hangingPunct="1">
              <a:lnSpc>
                <a:spcPct val="80000"/>
              </a:lnSpc>
              <a:spcAft>
                <a:spcPts val="0"/>
              </a:spcAft>
              <a:buFont typeface="Wingdings 2"/>
              <a:buNone/>
              <a:defRPr/>
            </a:pPr>
            <a:endParaRPr lang="en-US" sz="1600" i="1" dirty="0" smtClean="0">
              <a:latin typeface="Candara" pitchFamily="34" charset="0"/>
            </a:endParaRPr>
          </a:p>
          <a:p>
            <a:pPr marL="365760" indent="-283464" defTabSz="731520" eaLnBrk="1" fontAlgn="auto" hangingPunct="1">
              <a:lnSpc>
                <a:spcPct val="80000"/>
              </a:lnSpc>
              <a:spcAft>
                <a:spcPts val="0"/>
              </a:spcAft>
              <a:buFont typeface="Wingdings 2"/>
              <a:buChar char=""/>
              <a:defRPr/>
            </a:pPr>
            <a:r>
              <a:rPr lang="en-US" sz="1600" i="1" dirty="0" smtClean="0">
                <a:latin typeface="Candara" pitchFamily="34" charset="0"/>
              </a:rPr>
              <a:t>Companion of blind, infirm elector;</a:t>
            </a:r>
          </a:p>
          <a:p>
            <a:pPr marL="365760" indent="-283464" defTabSz="731520" eaLnBrk="1" fontAlgn="auto" hangingPunct="1">
              <a:lnSpc>
                <a:spcPct val="80000"/>
              </a:lnSpc>
              <a:spcAft>
                <a:spcPts val="0"/>
              </a:spcAft>
              <a:buFont typeface="Wingdings 2"/>
              <a:buNone/>
              <a:defRPr/>
            </a:pPr>
            <a:endParaRPr lang="en-US" sz="1600" i="1" dirty="0" smtClean="0">
              <a:latin typeface="Candara" pitchFamily="34" charset="0"/>
            </a:endParaRPr>
          </a:p>
          <a:p>
            <a:pPr marL="365760" indent="-283464" defTabSz="731520" eaLnBrk="1" fontAlgn="auto" hangingPunct="1">
              <a:lnSpc>
                <a:spcPct val="80000"/>
              </a:lnSpc>
              <a:spcAft>
                <a:spcPts val="0"/>
              </a:spcAft>
              <a:buFont typeface="Wingdings 2"/>
              <a:buChar char=""/>
              <a:defRPr/>
            </a:pPr>
            <a:r>
              <a:rPr lang="en-US" sz="1600" i="1" dirty="0" smtClean="0">
                <a:latin typeface="Candara" pitchFamily="34" charset="0"/>
              </a:rPr>
              <a:t>Public Servant on duty;</a:t>
            </a:r>
          </a:p>
          <a:p>
            <a:pPr marL="365760" indent="-283464" defTabSz="731520" eaLnBrk="1" fontAlgn="auto" hangingPunct="1">
              <a:lnSpc>
                <a:spcPct val="80000"/>
              </a:lnSpc>
              <a:spcAft>
                <a:spcPts val="0"/>
              </a:spcAft>
              <a:buFont typeface="Wingdings 2"/>
              <a:buChar char=""/>
              <a:defRPr/>
            </a:pPr>
            <a:endParaRPr lang="en-US" sz="1600" i="1" dirty="0" smtClean="0">
              <a:latin typeface="Candara" pitchFamily="34" charset="0"/>
            </a:endParaRPr>
          </a:p>
          <a:p>
            <a:pPr marL="365760" indent="-283464" defTabSz="731520" eaLnBrk="1" fontAlgn="auto" hangingPunct="1">
              <a:lnSpc>
                <a:spcPct val="80000"/>
              </a:lnSpc>
              <a:spcAft>
                <a:spcPts val="0"/>
              </a:spcAft>
              <a:buFont typeface="Wingdings 2"/>
              <a:buNone/>
              <a:defRPr/>
            </a:pPr>
            <a:endParaRPr lang="en-US" sz="1600" i="1" dirty="0" smtClean="0">
              <a:latin typeface="Candara" pitchFamily="34" charset="0"/>
            </a:endParaRPr>
          </a:p>
          <a:p>
            <a:pPr marL="365760" indent="-283464" defTabSz="731520" eaLnBrk="1" fontAlgn="auto" hangingPunct="1">
              <a:lnSpc>
                <a:spcPct val="80000"/>
              </a:lnSpc>
              <a:spcAft>
                <a:spcPts val="0"/>
              </a:spcAft>
              <a:buFont typeface="Wingdings 2"/>
              <a:buNone/>
              <a:defRPr/>
            </a:pPr>
            <a:r>
              <a:rPr lang="en-US" sz="1500" dirty="0" smtClean="0">
                <a:solidFill>
                  <a:schemeClr val="accent4">
                    <a:lumMod val="50000"/>
                  </a:schemeClr>
                </a:solidFill>
                <a:latin typeface="Candara" pitchFamily="34" charset="0"/>
              </a:rPr>
              <a:t>Note: Public Servant on duty does not normally include police officers. Similarly armed body guards of Candidates/ Election Agents/ Polling Agents are not also allowed, except they are covered under Z-plus security.</a:t>
            </a:r>
          </a:p>
          <a:p>
            <a:pPr marL="365760" indent="-283464" defTabSz="731520" eaLnBrk="1" fontAlgn="auto" hangingPunct="1">
              <a:spcAft>
                <a:spcPts val="0"/>
              </a:spcAft>
              <a:buFont typeface="Wingdings 2"/>
              <a:buNone/>
              <a:defRPr/>
            </a:pPr>
            <a:endParaRPr lang="en-US" sz="1800" i="1" dirty="0">
              <a:latin typeface="Candara"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19075"/>
            <a:ext cx="6400800" cy="914400"/>
          </a:xfrm>
        </p:spPr>
        <p:txBody>
          <a:bodyPr rtlCol="0">
            <a:normAutofit/>
          </a:bodyPr>
          <a:lstStyle/>
          <a:p>
            <a:pPr defTabSz="731520" eaLnBrk="1" fontAlgn="auto" hangingPunct="1">
              <a:spcAft>
                <a:spcPts val="0"/>
              </a:spcAft>
              <a:defRPr/>
            </a:pPr>
            <a:r>
              <a:rPr lang="en-US" sz="2400" b="1" u="sng" dirty="0" smtClean="0">
                <a:solidFill>
                  <a:schemeClr val="accent5"/>
                </a:solidFill>
              </a:rPr>
              <a:t>Duties Of Polling Officers</a:t>
            </a:r>
            <a:endParaRPr lang="en-US" sz="2400" b="1" u="sng" dirty="0">
              <a:solidFill>
                <a:schemeClr val="accent5"/>
              </a:solidFill>
            </a:endParaRPr>
          </a:p>
        </p:txBody>
      </p:sp>
      <p:sp>
        <p:nvSpPr>
          <p:cNvPr id="44035" name="Content Placeholder 2"/>
          <p:cNvSpPr>
            <a:spLocks noGrp="1"/>
          </p:cNvSpPr>
          <p:nvPr>
            <p:ph idx="1"/>
          </p:nvPr>
        </p:nvSpPr>
        <p:spPr>
          <a:xfrm>
            <a:off x="762000" y="1371600"/>
            <a:ext cx="6553200" cy="3886200"/>
          </a:xfrm>
        </p:spPr>
        <p:txBody>
          <a:bodyPr/>
          <a:lstStyle/>
          <a:p>
            <a:pPr eaLnBrk="1" hangingPunct="1">
              <a:buFont typeface="Wingdings 2" pitchFamily="18" charset="2"/>
              <a:buNone/>
            </a:pPr>
            <a:r>
              <a:rPr lang="en-US" sz="1800" smtClean="0">
                <a:latin typeface="Candara" pitchFamily="34" charset="0"/>
              </a:rPr>
              <a:t>Pr. O will be in overall charge of the Polling Station</a:t>
            </a:r>
          </a:p>
          <a:p>
            <a:pPr eaLnBrk="1" hangingPunct="1">
              <a:buFont typeface="Wingdings" pitchFamily="2" charset="2"/>
              <a:buNone/>
            </a:pPr>
            <a:endParaRPr lang="en-US" sz="1800" smtClean="0">
              <a:latin typeface="Candara" pitchFamily="34" charset="0"/>
            </a:endParaRPr>
          </a:p>
          <a:p>
            <a:pPr eaLnBrk="1" hangingPunct="1">
              <a:buFont typeface="Wingdings 2" pitchFamily="18" charset="2"/>
              <a:buNone/>
            </a:pPr>
            <a:r>
              <a:rPr lang="en-US" sz="1800" smtClean="0">
                <a:latin typeface="Candara" pitchFamily="34" charset="0"/>
              </a:rPr>
              <a:t>1</a:t>
            </a:r>
            <a:r>
              <a:rPr lang="en-US" sz="1800" baseline="30000" smtClean="0">
                <a:latin typeface="Candara" pitchFamily="34" charset="0"/>
              </a:rPr>
              <a:t>ST</a:t>
            </a:r>
            <a:r>
              <a:rPr lang="en-US" sz="1800" smtClean="0">
                <a:latin typeface="Candara" pitchFamily="34" charset="0"/>
              </a:rPr>
              <a:t> PO will be identifying the electors and will be in charge of marked copy of electoral roll</a:t>
            </a:r>
          </a:p>
          <a:p>
            <a:pPr eaLnBrk="1" hangingPunct="1">
              <a:buFont typeface="Wingdings" pitchFamily="2" charset="2"/>
              <a:buNone/>
            </a:pPr>
            <a:endParaRPr lang="en-US" sz="1800" smtClean="0">
              <a:latin typeface="Candara" pitchFamily="34" charset="0"/>
            </a:endParaRPr>
          </a:p>
          <a:p>
            <a:pPr eaLnBrk="1" hangingPunct="1">
              <a:buFont typeface="Wingdings 2" pitchFamily="18" charset="2"/>
              <a:buNone/>
            </a:pPr>
            <a:r>
              <a:rPr lang="en-US" sz="1800" smtClean="0">
                <a:latin typeface="Candara" pitchFamily="34" charset="0"/>
              </a:rPr>
              <a:t>2</a:t>
            </a:r>
            <a:r>
              <a:rPr lang="en-US" sz="1800" baseline="30000" smtClean="0">
                <a:latin typeface="Candara" pitchFamily="34" charset="0"/>
              </a:rPr>
              <a:t>nd</a:t>
            </a:r>
            <a:r>
              <a:rPr lang="en-US" sz="1800" smtClean="0">
                <a:latin typeface="Candara" pitchFamily="34" charset="0"/>
              </a:rPr>
              <a:t> PO will be in charge of indelible ink, Voters Register and, Voter’s Slip</a:t>
            </a:r>
          </a:p>
          <a:p>
            <a:pPr eaLnBrk="1" hangingPunct="1">
              <a:buFont typeface="Wingdings" pitchFamily="2" charset="2"/>
              <a:buNone/>
            </a:pPr>
            <a:endParaRPr lang="en-US" sz="1800" smtClean="0">
              <a:latin typeface="Candara" pitchFamily="34" charset="0"/>
            </a:endParaRPr>
          </a:p>
          <a:p>
            <a:pPr eaLnBrk="1" hangingPunct="1">
              <a:buFont typeface="Wingdings 2" pitchFamily="18" charset="2"/>
              <a:buNone/>
            </a:pPr>
            <a:r>
              <a:rPr lang="en-US" sz="1800" smtClean="0">
                <a:latin typeface="Candara" pitchFamily="34" charset="0"/>
              </a:rPr>
              <a:t>3</a:t>
            </a:r>
            <a:r>
              <a:rPr lang="en-US" sz="1800" baseline="30000" smtClean="0">
                <a:latin typeface="Candara" pitchFamily="34" charset="0"/>
              </a:rPr>
              <a:t>rd</a:t>
            </a:r>
            <a:r>
              <a:rPr lang="en-US" sz="1800" smtClean="0">
                <a:latin typeface="Candara" pitchFamily="34" charset="0"/>
              </a:rPr>
              <a:t> PO will be in charge of CU &amp; preservation of voter’s slips. </a:t>
            </a:r>
          </a:p>
          <a:p>
            <a:pPr eaLnBrk="1" hangingPunct="1">
              <a:buFont typeface="Wingdings" pitchFamily="2" charset="2"/>
              <a:buNone/>
            </a:pPr>
            <a:endParaRPr lang="en-US" sz="1800" smtClean="0">
              <a:latin typeface="Candara" pitchFamily="34" charset="0"/>
            </a:endParaRPr>
          </a:p>
          <a:p>
            <a:pPr eaLnBrk="1" hangingPunct="1"/>
            <a:endParaRPr lang="en-US" sz="1800" smtClean="0">
              <a:latin typeface="Candara"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19075"/>
            <a:ext cx="4038600" cy="542925"/>
          </a:xfrm>
        </p:spPr>
        <p:txBody>
          <a:bodyPr rtlCol="0">
            <a:normAutofit/>
          </a:bodyPr>
          <a:lstStyle/>
          <a:p>
            <a:pPr algn="l" defTabSz="731520" eaLnBrk="1" fontAlgn="auto" hangingPunct="1">
              <a:spcAft>
                <a:spcPts val="0"/>
              </a:spcAft>
              <a:defRPr/>
            </a:pPr>
            <a:r>
              <a:rPr lang="en-US" sz="2400" b="1" u="sng" dirty="0" smtClean="0">
                <a:solidFill>
                  <a:schemeClr val="accent5"/>
                </a:solidFill>
              </a:rPr>
              <a:t>Duties of First Polling Officer</a:t>
            </a:r>
            <a:endParaRPr lang="en-US" sz="2400" b="1" u="sng" dirty="0">
              <a:solidFill>
                <a:schemeClr val="accent5"/>
              </a:solidFill>
            </a:endParaRPr>
          </a:p>
        </p:txBody>
      </p:sp>
      <p:sp>
        <p:nvSpPr>
          <p:cNvPr id="28675" name="Content Placeholder 2"/>
          <p:cNvSpPr>
            <a:spLocks noGrp="1"/>
          </p:cNvSpPr>
          <p:nvPr>
            <p:ph idx="1"/>
          </p:nvPr>
        </p:nvSpPr>
        <p:spPr>
          <a:xfrm>
            <a:off x="381000" y="1219200"/>
            <a:ext cx="6765925" cy="3779838"/>
          </a:xfrm>
        </p:spPr>
        <p:txBody>
          <a:bodyPr rtlCol="0">
            <a:normAutofit lnSpcReduction="10000"/>
          </a:bodyPr>
          <a:lstStyle/>
          <a:p>
            <a:pPr marL="274320" indent="-274320" defTabSz="731520" eaLnBrk="1" fontAlgn="auto" hangingPunct="1">
              <a:lnSpc>
                <a:spcPct val="80000"/>
              </a:lnSpc>
              <a:spcAft>
                <a:spcPts val="0"/>
              </a:spcAft>
              <a:defRPr/>
            </a:pPr>
            <a:endParaRPr lang="en-US" sz="2000" dirty="0" smtClean="0">
              <a:latin typeface="Candara" pitchFamily="34" charset="0"/>
            </a:endParaRPr>
          </a:p>
          <a:p>
            <a:pPr marL="274320" indent="-274320" defTabSz="731520" eaLnBrk="1" fontAlgn="auto" hangingPunct="1">
              <a:lnSpc>
                <a:spcPct val="80000"/>
              </a:lnSpc>
              <a:spcAft>
                <a:spcPts val="0"/>
              </a:spcAft>
              <a:defRPr/>
            </a:pPr>
            <a:r>
              <a:rPr lang="en-US" sz="2000" dirty="0" smtClean="0">
                <a:latin typeface="Candara" pitchFamily="34" charset="0"/>
              </a:rPr>
              <a:t>1</a:t>
            </a:r>
            <a:r>
              <a:rPr lang="en-US" sz="2000" baseline="30000" dirty="0" smtClean="0">
                <a:latin typeface="Candara" pitchFamily="34" charset="0"/>
              </a:rPr>
              <a:t>ST</a:t>
            </a:r>
            <a:r>
              <a:rPr lang="en-US" sz="2000" dirty="0" smtClean="0">
                <a:latin typeface="Candara" pitchFamily="34" charset="0"/>
              </a:rPr>
              <a:t> PO will be identifying the electors and will be in charge of marked copy of electoral roll</a:t>
            </a:r>
          </a:p>
          <a:p>
            <a:pPr marL="274320" indent="-274320" defTabSz="731520" eaLnBrk="1" fontAlgn="auto" hangingPunct="1">
              <a:lnSpc>
                <a:spcPct val="80000"/>
              </a:lnSpc>
              <a:spcAft>
                <a:spcPts val="0"/>
              </a:spcAft>
              <a:defRPr/>
            </a:pPr>
            <a:endParaRPr lang="en-US" sz="2000" dirty="0" smtClean="0">
              <a:latin typeface="Candara" pitchFamily="34" charset="0"/>
            </a:endParaRPr>
          </a:p>
          <a:p>
            <a:pPr marL="274320" indent="-274320" defTabSz="731520" eaLnBrk="1" fontAlgn="auto" hangingPunct="1">
              <a:lnSpc>
                <a:spcPct val="80000"/>
              </a:lnSpc>
              <a:spcAft>
                <a:spcPts val="0"/>
              </a:spcAft>
              <a:defRPr/>
            </a:pPr>
            <a:r>
              <a:rPr lang="en-US" sz="2000" dirty="0" smtClean="0">
                <a:latin typeface="Candara" pitchFamily="34" charset="0"/>
              </a:rPr>
              <a:t>Identification of Electors:</a:t>
            </a:r>
          </a:p>
          <a:p>
            <a:pPr marL="274320" indent="-274320" defTabSz="731520" eaLnBrk="1" fontAlgn="auto" hangingPunct="1">
              <a:lnSpc>
                <a:spcPct val="80000"/>
              </a:lnSpc>
              <a:spcAft>
                <a:spcPts val="0"/>
              </a:spcAft>
              <a:defRPr/>
            </a:pPr>
            <a:endParaRPr lang="en-US" sz="2000" dirty="0" smtClean="0">
              <a:latin typeface="Candara" pitchFamily="34" charset="0"/>
            </a:endParaRPr>
          </a:p>
          <a:p>
            <a:pPr marL="274320" indent="-274320" defTabSz="731520" eaLnBrk="1" fontAlgn="auto" hangingPunct="1">
              <a:lnSpc>
                <a:spcPct val="80000"/>
              </a:lnSpc>
              <a:spcAft>
                <a:spcPts val="0"/>
              </a:spcAft>
              <a:defRPr/>
            </a:pPr>
            <a:endParaRPr lang="en-US" sz="2000" dirty="0" smtClean="0">
              <a:latin typeface="Candara" pitchFamily="34" charset="0"/>
            </a:endParaRPr>
          </a:p>
          <a:p>
            <a:pPr marL="274320" indent="-274320" defTabSz="731520" eaLnBrk="1" fontAlgn="auto" hangingPunct="1">
              <a:lnSpc>
                <a:spcPct val="80000"/>
              </a:lnSpc>
              <a:spcAft>
                <a:spcPts val="0"/>
              </a:spcAft>
              <a:buFont typeface="Wingdings" pitchFamily="2" charset="2"/>
              <a:buNone/>
              <a:defRPr/>
            </a:pPr>
            <a:r>
              <a:rPr lang="en-US" sz="2000" b="1" dirty="0" smtClean="0">
                <a:latin typeface="Candara" pitchFamily="34" charset="0"/>
              </a:rPr>
              <a:t>     All </a:t>
            </a:r>
            <a:r>
              <a:rPr lang="en-US" sz="2000" dirty="0" smtClean="0">
                <a:latin typeface="Candara" pitchFamily="34" charset="0"/>
              </a:rPr>
              <a:t>Electors who have been issued with EPICs, shall have to produce the EPICs to exercise their franchise;</a:t>
            </a:r>
          </a:p>
          <a:p>
            <a:pPr marL="274320" indent="-274320" defTabSz="731520" eaLnBrk="1" fontAlgn="auto" hangingPunct="1">
              <a:lnSpc>
                <a:spcPct val="80000"/>
              </a:lnSpc>
              <a:spcAft>
                <a:spcPts val="0"/>
              </a:spcAft>
              <a:buFont typeface="Wingdings" pitchFamily="2" charset="2"/>
              <a:buNone/>
              <a:defRPr/>
            </a:pPr>
            <a:endParaRPr lang="en-US" sz="2000" dirty="0" smtClean="0">
              <a:latin typeface="Candara" pitchFamily="34" charset="0"/>
            </a:endParaRPr>
          </a:p>
          <a:p>
            <a:pPr marL="274320" indent="-274320" defTabSz="731520" eaLnBrk="1" fontAlgn="auto" hangingPunct="1">
              <a:lnSpc>
                <a:spcPct val="80000"/>
              </a:lnSpc>
              <a:spcAft>
                <a:spcPts val="0"/>
              </a:spcAft>
              <a:buFont typeface="Wingdings" pitchFamily="2" charset="2"/>
              <a:buNone/>
              <a:defRPr/>
            </a:pPr>
            <a:endParaRPr lang="en-US" sz="2000" dirty="0" smtClean="0">
              <a:latin typeface="Candara" pitchFamily="34" charset="0"/>
            </a:endParaRPr>
          </a:p>
          <a:p>
            <a:pPr marL="274320" indent="-274320" defTabSz="731520" eaLnBrk="1" fontAlgn="auto" hangingPunct="1">
              <a:lnSpc>
                <a:spcPct val="80000"/>
              </a:lnSpc>
              <a:spcAft>
                <a:spcPts val="0"/>
              </a:spcAft>
              <a:buFont typeface="Wingdings" pitchFamily="2" charset="2"/>
              <a:buNone/>
              <a:defRPr/>
            </a:pPr>
            <a:r>
              <a:rPr lang="en-US" sz="2000" dirty="0" smtClean="0">
                <a:latin typeface="Candara" pitchFamily="34" charset="0"/>
              </a:rPr>
              <a:t>     </a:t>
            </a:r>
            <a:r>
              <a:rPr lang="en-US" sz="1800" i="1" dirty="0" smtClean="0">
                <a:solidFill>
                  <a:srgbClr val="C00000"/>
                </a:solidFill>
                <a:latin typeface="Candara" pitchFamily="34" charset="0"/>
              </a:rPr>
              <a:t>Those who can not produce their EPICs can vote, provided their identity is established by </a:t>
            </a:r>
            <a:r>
              <a:rPr lang="en-US" sz="1800" i="1" u="sng" dirty="0" smtClean="0">
                <a:solidFill>
                  <a:srgbClr val="C00000"/>
                </a:solidFill>
                <a:latin typeface="Candara" pitchFamily="34" charset="0"/>
              </a:rPr>
              <a:t>alternative documents as will be allowed by the Election Commission.</a:t>
            </a:r>
          </a:p>
          <a:p>
            <a:pPr marL="274320" indent="-274320" defTabSz="731520" eaLnBrk="1" fontAlgn="auto" hangingPunct="1">
              <a:spcAft>
                <a:spcPts val="0"/>
              </a:spcAft>
              <a:defRPr/>
            </a:pPr>
            <a:endParaRPr lang="en-US" sz="2000" i="1"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4441" y="139663"/>
            <a:ext cx="6226317" cy="5207073"/>
          </a:xfrm>
          <a:prstGeom prst="rect">
            <a:avLst/>
          </a:prstGeom>
        </p:spPr>
      </p:pic>
    </p:spTree>
    <p:extLst>
      <p:ext uri="{BB962C8B-B14F-4D97-AF65-F5344CB8AC3E}">
        <p14:creationId xmlns:p14="http://schemas.microsoft.com/office/powerpoint/2010/main" val="33773212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7763" y="219075"/>
            <a:ext cx="5999162" cy="542925"/>
          </a:xfrm>
        </p:spPr>
        <p:txBody>
          <a:bodyPr rtlCol="0">
            <a:normAutofit/>
          </a:bodyPr>
          <a:lstStyle/>
          <a:p>
            <a:pPr defTabSz="731520" eaLnBrk="1" fontAlgn="auto" hangingPunct="1">
              <a:spcAft>
                <a:spcPts val="0"/>
              </a:spcAft>
              <a:defRPr/>
            </a:pPr>
            <a:r>
              <a:rPr lang="en-US" sz="2400" b="1" u="sng" dirty="0" smtClean="0">
                <a:solidFill>
                  <a:schemeClr val="accent5"/>
                </a:solidFill>
              </a:rPr>
              <a:t>Duties of First Polling Officer</a:t>
            </a:r>
            <a:endParaRPr lang="en-US" sz="2400" b="1" u="sng" dirty="0">
              <a:solidFill>
                <a:schemeClr val="accent5"/>
              </a:solidFill>
            </a:endParaRPr>
          </a:p>
        </p:txBody>
      </p:sp>
      <p:sp>
        <p:nvSpPr>
          <p:cNvPr id="46083" name="Content Placeholder 2"/>
          <p:cNvSpPr>
            <a:spLocks noGrp="1"/>
          </p:cNvSpPr>
          <p:nvPr>
            <p:ph idx="1"/>
          </p:nvPr>
        </p:nvSpPr>
        <p:spPr>
          <a:xfrm>
            <a:off x="381000" y="990600"/>
            <a:ext cx="6765925" cy="4008438"/>
          </a:xfrm>
        </p:spPr>
        <p:txBody>
          <a:bodyPr/>
          <a:lstStyle/>
          <a:p>
            <a:pPr eaLnBrk="1" hangingPunct="1">
              <a:lnSpc>
                <a:spcPct val="90000"/>
              </a:lnSpc>
            </a:pPr>
            <a:r>
              <a:rPr lang="en-US" sz="1800" smtClean="0">
                <a:latin typeface="Candara" pitchFamily="34" charset="0"/>
              </a:rPr>
              <a:t>Minor discrepancies in EPIC relating to elector's name, father's / mother's / husband's name, sex, </a:t>
            </a:r>
            <a:r>
              <a:rPr lang="en-US" sz="1800" i="1" smtClean="0">
                <a:latin typeface="Candara" pitchFamily="34" charset="0"/>
              </a:rPr>
              <a:t>age </a:t>
            </a:r>
            <a:r>
              <a:rPr lang="en-US" sz="1800" smtClean="0">
                <a:latin typeface="Candara" pitchFamily="34" charset="0"/>
              </a:rPr>
              <a:t>or address shall be ignored and the elector allowed to cast vote. </a:t>
            </a:r>
          </a:p>
          <a:p>
            <a:pPr eaLnBrk="1" hangingPunct="1">
              <a:lnSpc>
                <a:spcPct val="90000"/>
              </a:lnSpc>
              <a:buFont typeface="Wingdings 2" pitchFamily="18" charset="2"/>
              <a:buNone/>
            </a:pPr>
            <a:endParaRPr lang="en-US" sz="1800" smtClean="0">
              <a:latin typeface="Candara" pitchFamily="34" charset="0"/>
            </a:endParaRPr>
          </a:p>
          <a:p>
            <a:pPr eaLnBrk="1" hangingPunct="1">
              <a:lnSpc>
                <a:spcPct val="90000"/>
              </a:lnSpc>
              <a:buFont typeface="Wingdings 2" pitchFamily="18" charset="2"/>
              <a:buNone/>
            </a:pPr>
            <a:endParaRPr lang="en-US" sz="1800" smtClean="0">
              <a:latin typeface="Candara" pitchFamily="34" charset="0"/>
            </a:endParaRPr>
          </a:p>
          <a:p>
            <a:pPr eaLnBrk="1" hangingPunct="1">
              <a:lnSpc>
                <a:spcPct val="90000"/>
              </a:lnSpc>
            </a:pPr>
            <a:r>
              <a:rPr lang="en-US" sz="1800" smtClean="0">
                <a:latin typeface="Candara" pitchFamily="34" charset="0"/>
              </a:rPr>
              <a:t>Any discrepancy in the serial number of EPIC </a:t>
            </a:r>
            <a:r>
              <a:rPr lang="en-US" sz="1800" i="1" smtClean="0">
                <a:latin typeface="Candara" pitchFamily="34" charset="0"/>
              </a:rPr>
              <a:t>as </a:t>
            </a:r>
            <a:r>
              <a:rPr lang="en-US" sz="1800" smtClean="0">
                <a:latin typeface="Candara" pitchFamily="34" charset="0"/>
              </a:rPr>
              <a:t>mentioned in the electoral roll shall be ignored. </a:t>
            </a:r>
          </a:p>
          <a:p>
            <a:pPr eaLnBrk="1" hangingPunct="1">
              <a:lnSpc>
                <a:spcPct val="90000"/>
              </a:lnSpc>
              <a:buFont typeface="Wingdings 2" pitchFamily="18" charset="2"/>
              <a:buNone/>
            </a:pPr>
            <a:endParaRPr lang="en-US" sz="1800" smtClean="0">
              <a:latin typeface="Candara" pitchFamily="34" charset="0"/>
            </a:endParaRPr>
          </a:p>
          <a:p>
            <a:pPr eaLnBrk="1" hangingPunct="1">
              <a:lnSpc>
                <a:spcPct val="90000"/>
              </a:lnSpc>
              <a:buFont typeface="Wingdings 2" pitchFamily="18" charset="2"/>
              <a:buNone/>
            </a:pPr>
            <a:endParaRPr lang="en-US" sz="1800" smtClean="0">
              <a:latin typeface="Candara" pitchFamily="34" charset="0"/>
            </a:endParaRPr>
          </a:p>
          <a:p>
            <a:pPr eaLnBrk="1" hangingPunct="1">
              <a:lnSpc>
                <a:spcPct val="90000"/>
              </a:lnSpc>
            </a:pPr>
            <a:r>
              <a:rPr lang="en-US" sz="1800" smtClean="0">
                <a:latin typeface="Candara" pitchFamily="34" charset="0"/>
              </a:rPr>
              <a:t>If an elector produces an EPIC which has been issued by the ERO of another Assembly constituency, such cards shall also be taken into account provided the name of that elector is in the electoral roll pertaining to the polling station where the elector has turned up </a:t>
            </a:r>
            <a:r>
              <a:rPr lang="en-US" sz="1800" i="1" smtClean="0">
                <a:latin typeface="Candara" pitchFamily="34" charset="0"/>
              </a:rPr>
              <a:t>for </a:t>
            </a:r>
            <a:r>
              <a:rPr lang="en-US" sz="1800" smtClean="0">
                <a:latin typeface="Candara" pitchFamily="34" charset="0"/>
              </a:rPr>
              <a:t>voting.</a:t>
            </a:r>
          </a:p>
          <a:p>
            <a:pPr eaLnBrk="1" hangingPunct="1"/>
            <a:endParaRPr lang="en-US" sz="2000" i="1" smtClean="0">
              <a:latin typeface="Candara"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7763" y="219075"/>
            <a:ext cx="5999162" cy="542925"/>
          </a:xfrm>
        </p:spPr>
        <p:txBody>
          <a:bodyPr rtlCol="0">
            <a:normAutofit/>
          </a:bodyPr>
          <a:lstStyle/>
          <a:p>
            <a:pPr defTabSz="731520" eaLnBrk="1" fontAlgn="auto" hangingPunct="1">
              <a:spcAft>
                <a:spcPts val="0"/>
              </a:spcAft>
              <a:defRPr/>
            </a:pPr>
            <a:r>
              <a:rPr lang="en-US" sz="1800" b="1" u="sng" dirty="0" smtClean="0">
                <a:solidFill>
                  <a:schemeClr val="accent6">
                    <a:lumMod val="50000"/>
                  </a:schemeClr>
                </a:solidFill>
              </a:rPr>
              <a:t>IDENTIFICATION OF VOTER</a:t>
            </a:r>
            <a:endParaRPr lang="en-US" sz="1800" b="1" u="sng" dirty="0">
              <a:solidFill>
                <a:schemeClr val="accent6">
                  <a:lumMod val="50000"/>
                </a:schemeClr>
              </a:solidFill>
            </a:endParaRPr>
          </a:p>
        </p:txBody>
      </p:sp>
      <p:sp>
        <p:nvSpPr>
          <p:cNvPr id="50179" name="Content Placeholder 6"/>
          <p:cNvSpPr>
            <a:spLocks noGrp="1"/>
          </p:cNvSpPr>
          <p:nvPr>
            <p:ph idx="1"/>
          </p:nvPr>
        </p:nvSpPr>
        <p:spPr>
          <a:xfrm>
            <a:off x="457200" y="914400"/>
            <a:ext cx="6858000" cy="4343400"/>
          </a:xfrm>
        </p:spPr>
        <p:txBody>
          <a:bodyPr/>
          <a:lstStyle/>
          <a:p>
            <a:pPr marL="365125" indent="-282575" eaLnBrk="1" hangingPunct="1">
              <a:lnSpc>
                <a:spcPct val="80000"/>
              </a:lnSpc>
              <a:buFont typeface="Wingdings 2" pitchFamily="18" charset="2"/>
              <a:buNone/>
            </a:pPr>
            <a:r>
              <a:rPr lang="en-US" sz="1800" dirty="0" smtClean="0">
                <a:latin typeface="Candara" pitchFamily="34" charset="0"/>
              </a:rPr>
              <a:t> </a:t>
            </a:r>
          </a:p>
          <a:p>
            <a:pPr marL="365125" indent="-282575" eaLnBrk="1" hangingPunct="1">
              <a:lnSpc>
                <a:spcPct val="80000"/>
              </a:lnSpc>
              <a:buFont typeface="Wingdings 2" pitchFamily="18" charset="2"/>
              <a:buChar char=""/>
            </a:pPr>
            <a:r>
              <a:rPr lang="en-US" sz="1800" dirty="0" smtClean="0">
                <a:latin typeface="Candara" pitchFamily="34" charset="0"/>
              </a:rPr>
              <a:t>1</a:t>
            </a:r>
            <a:r>
              <a:rPr lang="en-US" sz="1800" baseline="30000" dirty="0" smtClean="0">
                <a:latin typeface="Candara" pitchFamily="34" charset="0"/>
              </a:rPr>
              <a:t>st</a:t>
            </a:r>
            <a:r>
              <a:rPr lang="en-US" sz="1800" dirty="0" smtClean="0">
                <a:latin typeface="Candara" pitchFamily="34" charset="0"/>
              </a:rPr>
              <a:t> PO loudly reads out the Sl. No. &amp; name of elector and verifies the Photo ID of elector;</a:t>
            </a:r>
          </a:p>
          <a:p>
            <a:pPr marL="365125" indent="-282575" eaLnBrk="1" hangingPunct="1">
              <a:lnSpc>
                <a:spcPct val="80000"/>
              </a:lnSpc>
              <a:buFont typeface="Wingdings 2" pitchFamily="18" charset="2"/>
              <a:buNone/>
            </a:pPr>
            <a:endParaRPr lang="en-US" sz="1800" dirty="0" smtClean="0">
              <a:latin typeface="Candara" pitchFamily="34" charset="0"/>
            </a:endParaRPr>
          </a:p>
          <a:p>
            <a:pPr marL="365125" indent="-282575" eaLnBrk="1" hangingPunct="1">
              <a:lnSpc>
                <a:spcPct val="80000"/>
              </a:lnSpc>
              <a:buFont typeface="Wingdings 2" pitchFamily="18" charset="2"/>
              <a:buChar char=""/>
            </a:pPr>
            <a:r>
              <a:rPr lang="en-US" sz="1800" dirty="0" smtClean="0">
                <a:latin typeface="Candara" pitchFamily="34" charset="0"/>
              </a:rPr>
              <a:t>Underline the particulars of elector in the marked copy ;</a:t>
            </a:r>
          </a:p>
          <a:p>
            <a:pPr marL="365125" indent="-282575" eaLnBrk="1" hangingPunct="1">
              <a:lnSpc>
                <a:spcPct val="80000"/>
              </a:lnSpc>
              <a:buFont typeface="Wingdings 2" pitchFamily="18" charset="2"/>
              <a:buNone/>
            </a:pPr>
            <a:endParaRPr lang="en-US" sz="1800" dirty="0" smtClean="0">
              <a:latin typeface="Candara" pitchFamily="34" charset="0"/>
            </a:endParaRPr>
          </a:p>
          <a:p>
            <a:pPr marL="365125" indent="-282575" eaLnBrk="1" hangingPunct="1">
              <a:lnSpc>
                <a:spcPct val="80000"/>
              </a:lnSpc>
              <a:buFont typeface="Wingdings 2" pitchFamily="18" charset="2"/>
              <a:buChar char=""/>
            </a:pPr>
            <a:r>
              <a:rPr lang="en-US" sz="1800" dirty="0" smtClean="0">
                <a:latin typeface="Candara" pitchFamily="34" charset="0"/>
              </a:rPr>
              <a:t>In case of female voter, in addition put a tick mark against the Serial no. of the elector on left side of the corresponding entry;</a:t>
            </a:r>
          </a:p>
          <a:p>
            <a:pPr marL="365125" indent="-282575" eaLnBrk="1" hangingPunct="1">
              <a:lnSpc>
                <a:spcPct val="80000"/>
              </a:lnSpc>
              <a:buFont typeface="Wingdings 2" pitchFamily="18" charset="2"/>
              <a:buNone/>
            </a:pPr>
            <a:endParaRPr lang="en-US" sz="1800" dirty="0" smtClean="0">
              <a:latin typeface="Candara" pitchFamily="34" charset="0"/>
            </a:endParaRPr>
          </a:p>
          <a:p>
            <a:pPr marL="365125" indent="-282575" eaLnBrk="1" hangingPunct="1">
              <a:lnSpc>
                <a:spcPct val="80000"/>
              </a:lnSpc>
              <a:buFont typeface="Wingdings 2" pitchFamily="18" charset="2"/>
              <a:buChar char=""/>
            </a:pPr>
            <a:r>
              <a:rPr lang="en-US" sz="1800" dirty="0" smtClean="0">
                <a:latin typeface="Candara" pitchFamily="34" charset="0"/>
              </a:rPr>
              <a:t>Provide data on No. of votes polled to </a:t>
            </a:r>
            <a:r>
              <a:rPr lang="en-US" sz="1800" dirty="0" err="1" smtClean="0">
                <a:latin typeface="Candara" pitchFamily="34" charset="0"/>
              </a:rPr>
              <a:t>Pr.O</a:t>
            </a:r>
            <a:r>
              <a:rPr lang="en-US" sz="1800" dirty="0" smtClean="0">
                <a:latin typeface="Candara" pitchFamily="34" charset="0"/>
              </a:rPr>
              <a:t> from time to time. For this, usual practice is to keep a sheet containing consecutive numbers  and crossing one by one as poll progresses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7763" y="219075"/>
            <a:ext cx="5999162" cy="542925"/>
          </a:xfrm>
        </p:spPr>
        <p:txBody>
          <a:bodyPr rtlCol="0">
            <a:normAutofit/>
          </a:bodyPr>
          <a:lstStyle/>
          <a:p>
            <a:pPr defTabSz="731520" eaLnBrk="1" fontAlgn="auto" hangingPunct="1">
              <a:spcAft>
                <a:spcPts val="0"/>
              </a:spcAft>
              <a:defRPr/>
            </a:pPr>
            <a:r>
              <a:rPr lang="en-US" sz="2400" b="1" u="sng" dirty="0" smtClean="0">
                <a:solidFill>
                  <a:schemeClr val="accent5"/>
                </a:solidFill>
              </a:rPr>
              <a:t>Duties of Second Polling Officer</a:t>
            </a:r>
            <a:endParaRPr lang="en-US" sz="2400" b="1" u="sng" dirty="0">
              <a:solidFill>
                <a:schemeClr val="accent5"/>
              </a:solidFill>
            </a:endParaRPr>
          </a:p>
        </p:txBody>
      </p:sp>
      <p:sp>
        <p:nvSpPr>
          <p:cNvPr id="48131" name="Content Placeholder 6"/>
          <p:cNvSpPr>
            <a:spLocks noGrp="1"/>
          </p:cNvSpPr>
          <p:nvPr>
            <p:ph idx="1"/>
          </p:nvPr>
        </p:nvSpPr>
        <p:spPr>
          <a:xfrm>
            <a:off x="685800" y="1066800"/>
            <a:ext cx="6461125" cy="4191000"/>
          </a:xfrm>
        </p:spPr>
        <p:txBody>
          <a:bodyPr/>
          <a:lstStyle/>
          <a:p>
            <a:pPr eaLnBrk="1" hangingPunct="1">
              <a:lnSpc>
                <a:spcPct val="90000"/>
              </a:lnSpc>
            </a:pPr>
            <a:r>
              <a:rPr lang="en-US" sz="2000" dirty="0" smtClean="0">
                <a:latin typeface="Candara" pitchFamily="34" charset="0"/>
              </a:rPr>
              <a:t>Ensure that the electors put their </a:t>
            </a:r>
            <a:r>
              <a:rPr lang="en-US" sz="2000" u="sng" dirty="0" smtClean="0">
                <a:latin typeface="Candara" pitchFamily="34" charset="0"/>
              </a:rPr>
              <a:t>full signature or LTI in the Register of Voters</a:t>
            </a:r>
            <a:r>
              <a:rPr lang="en-US" sz="2000" dirty="0" smtClean="0">
                <a:latin typeface="Candara" pitchFamily="34" charset="0"/>
              </a:rPr>
              <a:t> (Form 17 A).</a:t>
            </a:r>
          </a:p>
          <a:p>
            <a:pPr eaLnBrk="1" hangingPunct="1">
              <a:lnSpc>
                <a:spcPct val="90000"/>
              </a:lnSpc>
            </a:pPr>
            <a:endParaRPr lang="en-US" sz="2000" dirty="0" smtClean="0">
              <a:latin typeface="Candara" pitchFamily="34" charset="0"/>
            </a:endParaRPr>
          </a:p>
          <a:p>
            <a:pPr eaLnBrk="1" hangingPunct="1">
              <a:lnSpc>
                <a:spcPct val="90000"/>
              </a:lnSpc>
            </a:pPr>
            <a:r>
              <a:rPr lang="en-US" sz="2000" dirty="0" smtClean="0">
                <a:latin typeface="Candara" pitchFamily="34" charset="0"/>
              </a:rPr>
              <a:t>Note the kind of Identification Document produced along with the No. of document produced, if given in the document, on </a:t>
            </a:r>
            <a:r>
              <a:rPr lang="en-US" sz="2000" u="sng" dirty="0" smtClean="0">
                <a:latin typeface="Candara" pitchFamily="34" charset="0"/>
              </a:rPr>
              <a:t>Column 3 of Form 17A.</a:t>
            </a:r>
          </a:p>
          <a:p>
            <a:pPr eaLnBrk="1" hangingPunct="1">
              <a:lnSpc>
                <a:spcPct val="90000"/>
              </a:lnSpc>
              <a:buFont typeface="Wingdings" pitchFamily="2" charset="2"/>
              <a:buNone/>
            </a:pPr>
            <a:endParaRPr lang="en-US" sz="2000" dirty="0" smtClean="0">
              <a:latin typeface="Candara" pitchFamily="34" charset="0"/>
            </a:endParaRPr>
          </a:p>
          <a:p>
            <a:pPr eaLnBrk="1" hangingPunct="1">
              <a:lnSpc>
                <a:spcPct val="90000"/>
              </a:lnSpc>
            </a:pPr>
            <a:r>
              <a:rPr lang="en-US" sz="2000" dirty="0" smtClean="0">
                <a:latin typeface="Candara" pitchFamily="34" charset="0"/>
              </a:rPr>
              <a:t>In case of EPIC holder, write EP,VS in case of PVS holder and in case of other  documents last four digits  mentioned in the </a:t>
            </a:r>
            <a:r>
              <a:rPr lang="en-US" sz="2000" u="sng" dirty="0" smtClean="0">
                <a:latin typeface="Candara" pitchFamily="34" charset="0"/>
              </a:rPr>
              <a:t>Column 3 of Form 17 A.</a:t>
            </a:r>
          </a:p>
          <a:p>
            <a:pPr eaLnBrk="1" hangingPunct="1">
              <a:lnSpc>
                <a:spcPct val="90000"/>
              </a:lnSpc>
              <a:buFont typeface="Wingdings" pitchFamily="2" charset="2"/>
              <a:buNone/>
            </a:pPr>
            <a:endParaRPr lang="en-US" sz="2000" dirty="0" smtClean="0">
              <a:latin typeface="Candara" pitchFamily="34" charset="0"/>
            </a:endParaRPr>
          </a:p>
          <a:p>
            <a:pPr eaLnBrk="1" hangingPunct="1">
              <a:lnSpc>
                <a:spcPct val="90000"/>
              </a:lnSpc>
            </a:pPr>
            <a:r>
              <a:rPr lang="en-US" sz="2000" dirty="0" smtClean="0">
                <a:latin typeface="Candara" pitchFamily="34" charset="0"/>
              </a:rPr>
              <a:t>Issue </a:t>
            </a:r>
            <a:r>
              <a:rPr lang="en-US" sz="2000" u="sng" dirty="0" smtClean="0">
                <a:latin typeface="Candara" pitchFamily="34" charset="0"/>
              </a:rPr>
              <a:t>voter slip</a:t>
            </a:r>
          </a:p>
          <a:p>
            <a:pPr eaLnBrk="1" hangingPunct="1"/>
            <a:endParaRPr lang="en-US" sz="2000" dirty="0" smtClean="0">
              <a:latin typeface="Candara"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613"/>
          <a:stretch/>
        </p:blipFill>
        <p:spPr>
          <a:xfrm>
            <a:off x="237854" y="457200"/>
            <a:ext cx="6839492" cy="4648200"/>
          </a:xfrm>
          <a:prstGeom prst="rect">
            <a:avLst/>
          </a:prstGeom>
        </p:spPr>
      </p:pic>
    </p:spTree>
    <p:extLst>
      <p:ext uri="{BB962C8B-B14F-4D97-AF65-F5344CB8AC3E}">
        <p14:creationId xmlns:p14="http://schemas.microsoft.com/office/powerpoint/2010/main" val="14175209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7763" y="219075"/>
            <a:ext cx="5999162" cy="542925"/>
          </a:xfrm>
        </p:spPr>
        <p:txBody>
          <a:bodyPr rtlCol="0">
            <a:normAutofit/>
          </a:bodyPr>
          <a:lstStyle/>
          <a:p>
            <a:pPr defTabSz="731520" eaLnBrk="1" fontAlgn="auto" hangingPunct="1">
              <a:spcAft>
                <a:spcPts val="0"/>
              </a:spcAft>
              <a:defRPr/>
            </a:pPr>
            <a:r>
              <a:rPr lang="en-US" sz="2000" b="1" u="sng" dirty="0" smtClean="0">
                <a:solidFill>
                  <a:schemeClr val="accent5"/>
                </a:solidFill>
              </a:rPr>
              <a:t>Duties of Second Polling Officer</a:t>
            </a:r>
            <a:endParaRPr lang="en-US" sz="2000" b="1" u="sng" dirty="0">
              <a:solidFill>
                <a:schemeClr val="accent5"/>
              </a:solidFill>
            </a:endParaRPr>
          </a:p>
        </p:txBody>
      </p:sp>
      <p:sp>
        <p:nvSpPr>
          <p:cNvPr id="3" name="Content Placeholder 2"/>
          <p:cNvSpPr>
            <a:spLocks noGrp="1"/>
          </p:cNvSpPr>
          <p:nvPr>
            <p:ph idx="1"/>
          </p:nvPr>
        </p:nvSpPr>
        <p:spPr>
          <a:xfrm>
            <a:off x="381000" y="990600"/>
            <a:ext cx="6765925" cy="1371600"/>
          </a:xfrm>
        </p:spPr>
        <p:txBody>
          <a:bodyPr rtlCol="0">
            <a:normAutofit lnSpcReduction="10000"/>
          </a:bodyPr>
          <a:lstStyle/>
          <a:p>
            <a:pPr marL="365760" indent="-283464" algn="ctr" defTabSz="731520" eaLnBrk="1" fontAlgn="auto" hangingPunct="1">
              <a:lnSpc>
                <a:spcPct val="90000"/>
              </a:lnSpc>
              <a:spcAft>
                <a:spcPts val="0"/>
              </a:spcAft>
              <a:buFont typeface="Wingdings" pitchFamily="2" charset="2"/>
              <a:buNone/>
              <a:defRPr/>
            </a:pPr>
            <a:r>
              <a:rPr lang="en-US" sz="1800" b="1" u="sng" dirty="0" smtClean="0">
                <a:solidFill>
                  <a:srgbClr val="FF0000"/>
                </a:solidFill>
              </a:rPr>
              <a:t>Application of Indelible Ink</a:t>
            </a:r>
          </a:p>
          <a:p>
            <a:pPr marL="365760" indent="-283464" algn="ctr" defTabSz="731520" eaLnBrk="1" fontAlgn="auto" hangingPunct="1">
              <a:lnSpc>
                <a:spcPct val="90000"/>
              </a:lnSpc>
              <a:spcAft>
                <a:spcPts val="0"/>
              </a:spcAft>
              <a:buFont typeface="Wingdings" pitchFamily="2" charset="2"/>
              <a:buNone/>
              <a:defRPr/>
            </a:pPr>
            <a:endParaRPr lang="en-US" sz="1800" b="1" i="1" dirty="0" smtClean="0"/>
          </a:p>
          <a:p>
            <a:pPr marL="365760" indent="-283464" defTabSz="731520" eaLnBrk="1" fontAlgn="auto" hangingPunct="1">
              <a:lnSpc>
                <a:spcPct val="90000"/>
              </a:lnSpc>
              <a:spcAft>
                <a:spcPts val="0"/>
              </a:spcAft>
              <a:buFont typeface="Wingdings" pitchFamily="2" charset="2"/>
              <a:buNone/>
              <a:defRPr/>
            </a:pPr>
            <a:r>
              <a:rPr lang="en-US" sz="1600" dirty="0" smtClean="0"/>
              <a:t>     </a:t>
            </a:r>
            <a:r>
              <a:rPr lang="en-US" sz="1800" dirty="0" smtClean="0"/>
              <a:t>Inspect the elector's Left Forefinger and put </a:t>
            </a:r>
            <a:r>
              <a:rPr lang="en-US" sz="1800" i="1" dirty="0" smtClean="0"/>
              <a:t>a </a:t>
            </a:r>
            <a:r>
              <a:rPr lang="en-US" sz="1800" dirty="0" smtClean="0"/>
              <a:t>mark of Indelible Ink from the upper tip of the nail to bottom of the first joint in the form of </a:t>
            </a:r>
            <a:r>
              <a:rPr lang="en-US" sz="1800" i="1" dirty="0" smtClean="0"/>
              <a:t>a </a:t>
            </a:r>
            <a:r>
              <a:rPr lang="en-US" sz="1800" dirty="0" smtClean="0"/>
              <a:t>line </a:t>
            </a:r>
            <a:r>
              <a:rPr lang="en-US" sz="1800" i="1" dirty="0" smtClean="0"/>
              <a:t>as</a:t>
            </a:r>
            <a:r>
              <a:rPr lang="en-US" sz="1800" dirty="0" smtClean="0"/>
              <a:t> illustrated:</a:t>
            </a:r>
          </a:p>
          <a:p>
            <a:pPr marL="365760" indent="-283464" defTabSz="731520" eaLnBrk="1" fontAlgn="auto" hangingPunct="1">
              <a:lnSpc>
                <a:spcPct val="90000"/>
              </a:lnSpc>
              <a:spcAft>
                <a:spcPts val="0"/>
              </a:spcAft>
              <a:buFont typeface="Wingdings 2"/>
              <a:buChar char=""/>
              <a:defRPr/>
            </a:pPr>
            <a:endParaRPr lang="en-US" sz="1800" dirty="0" smtClean="0">
              <a:latin typeface="Candara" pitchFamily="34" charset="0"/>
            </a:endParaRPr>
          </a:p>
        </p:txBody>
      </p:sp>
      <p:pic>
        <p:nvPicPr>
          <p:cNvPr id="47108" name="Picture 1028"/>
          <p:cNvPicPr>
            <a:picLocks noChangeAspect="1" noChangeArrowheads="1"/>
          </p:cNvPicPr>
          <p:nvPr/>
        </p:nvPicPr>
        <p:blipFill>
          <a:blip r:embed="rId2" cstate="print"/>
          <a:srcRect/>
          <a:stretch>
            <a:fillRect/>
          </a:stretch>
        </p:blipFill>
        <p:spPr bwMode="auto">
          <a:xfrm>
            <a:off x="990600" y="2743200"/>
            <a:ext cx="57150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7763" y="219075"/>
            <a:ext cx="5999162" cy="542925"/>
          </a:xfrm>
        </p:spPr>
        <p:txBody>
          <a:bodyPr rtlCol="0">
            <a:normAutofit/>
          </a:bodyPr>
          <a:lstStyle/>
          <a:p>
            <a:pPr defTabSz="731520" eaLnBrk="1" fontAlgn="auto" hangingPunct="1">
              <a:spcAft>
                <a:spcPts val="0"/>
              </a:spcAft>
              <a:defRPr/>
            </a:pPr>
            <a:r>
              <a:rPr lang="en-US" sz="2400" b="1" u="sng" dirty="0" smtClean="0">
                <a:solidFill>
                  <a:schemeClr val="accent6">
                    <a:lumMod val="50000"/>
                  </a:schemeClr>
                </a:solidFill>
              </a:rPr>
              <a:t>APPLICATION OF INDELIBLE INK</a:t>
            </a:r>
            <a:endParaRPr lang="en-US" sz="2400" b="1" u="sng" dirty="0">
              <a:solidFill>
                <a:schemeClr val="accent6">
                  <a:lumMod val="50000"/>
                </a:schemeClr>
              </a:solidFill>
            </a:endParaRPr>
          </a:p>
        </p:txBody>
      </p:sp>
      <p:sp>
        <p:nvSpPr>
          <p:cNvPr id="51203" name="Content Placeholder 6"/>
          <p:cNvSpPr>
            <a:spLocks noGrp="1"/>
          </p:cNvSpPr>
          <p:nvPr>
            <p:ph idx="1"/>
          </p:nvPr>
        </p:nvSpPr>
        <p:spPr>
          <a:xfrm>
            <a:off x="685800" y="1219200"/>
            <a:ext cx="6400800" cy="4038600"/>
          </a:xfrm>
        </p:spPr>
        <p:txBody>
          <a:bodyPr/>
          <a:lstStyle/>
          <a:p>
            <a:pPr eaLnBrk="1" hangingPunct="1">
              <a:lnSpc>
                <a:spcPct val="90000"/>
              </a:lnSpc>
            </a:pPr>
            <a:r>
              <a:rPr lang="en-US" sz="2000" smtClean="0">
                <a:latin typeface="Candara" pitchFamily="34" charset="0"/>
              </a:rPr>
              <a:t>2</a:t>
            </a:r>
            <a:r>
              <a:rPr lang="en-US" sz="2000" baseline="30000" smtClean="0">
                <a:latin typeface="Candara" pitchFamily="34" charset="0"/>
              </a:rPr>
              <a:t>nd</a:t>
            </a:r>
            <a:r>
              <a:rPr lang="en-US" sz="2000" smtClean="0">
                <a:latin typeface="Candara" pitchFamily="34" charset="0"/>
              </a:rPr>
              <a:t> PO will mark left forefinger from the tip up to the first joint with indelible ink;</a:t>
            </a:r>
          </a:p>
          <a:p>
            <a:pPr eaLnBrk="1" hangingPunct="1">
              <a:lnSpc>
                <a:spcPct val="90000"/>
              </a:lnSpc>
              <a:buFont typeface="Wingdings 2" pitchFamily="18" charset="2"/>
              <a:buNone/>
            </a:pPr>
            <a:endParaRPr lang="en-US" sz="2000" smtClean="0">
              <a:latin typeface="Candara" pitchFamily="34" charset="0"/>
            </a:endParaRPr>
          </a:p>
          <a:p>
            <a:pPr eaLnBrk="1" hangingPunct="1">
              <a:lnSpc>
                <a:spcPct val="90000"/>
              </a:lnSpc>
            </a:pPr>
            <a:r>
              <a:rPr lang="en-US" sz="2000" smtClean="0">
                <a:latin typeface="Candara" pitchFamily="34" charset="0"/>
              </a:rPr>
              <a:t>When elector has no left forefinger, put ink on any finger on left hand starting from left forefinger, as applicable;</a:t>
            </a:r>
          </a:p>
          <a:p>
            <a:pPr eaLnBrk="1" hangingPunct="1">
              <a:lnSpc>
                <a:spcPct val="90000"/>
              </a:lnSpc>
              <a:buFont typeface="Wingdings 2" pitchFamily="18" charset="2"/>
              <a:buNone/>
            </a:pPr>
            <a:endParaRPr lang="en-US" sz="2000" smtClean="0">
              <a:latin typeface="Candara" pitchFamily="34" charset="0"/>
            </a:endParaRPr>
          </a:p>
          <a:p>
            <a:pPr eaLnBrk="1" hangingPunct="1">
              <a:lnSpc>
                <a:spcPct val="90000"/>
              </a:lnSpc>
            </a:pPr>
            <a:r>
              <a:rPr lang="en-US" sz="2000" smtClean="0">
                <a:latin typeface="Candara" pitchFamily="34" charset="0"/>
              </a:rPr>
              <a:t>If elector has no left hand, put ink on any finger on right hand starting from right forefinger, as applicable;</a:t>
            </a:r>
          </a:p>
          <a:p>
            <a:pPr eaLnBrk="1" hangingPunct="1">
              <a:lnSpc>
                <a:spcPct val="90000"/>
              </a:lnSpc>
              <a:buFont typeface="Wingdings 2" pitchFamily="18" charset="2"/>
              <a:buNone/>
            </a:pPr>
            <a:endParaRPr lang="en-US" sz="2000" smtClean="0">
              <a:latin typeface="Candara" pitchFamily="34" charset="0"/>
            </a:endParaRPr>
          </a:p>
          <a:p>
            <a:pPr eaLnBrk="1" hangingPunct="1">
              <a:lnSpc>
                <a:spcPct val="90000"/>
              </a:lnSpc>
            </a:pPr>
            <a:r>
              <a:rPr lang="en-US" sz="2000" smtClean="0">
                <a:latin typeface="Candara" pitchFamily="34" charset="0"/>
              </a:rPr>
              <a:t>If elector has no hand, put ink on extreme (stump) of hand as he possesses;</a:t>
            </a:r>
          </a:p>
          <a:p>
            <a:pPr eaLnBrk="1" hangingPunct="1">
              <a:lnSpc>
                <a:spcPct val="90000"/>
              </a:lnSpc>
            </a:pPr>
            <a:endParaRPr lang="en-US" sz="2000" smtClean="0">
              <a:latin typeface="Candara" pitchFamily="34" charset="0"/>
            </a:endParaRPr>
          </a:p>
          <a:p>
            <a:pPr eaLnBrk="1" hangingPunct="1">
              <a:lnSpc>
                <a:spcPct val="90000"/>
              </a:lnSpc>
            </a:pPr>
            <a:endParaRPr lang="en-US" sz="200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7763" y="219075"/>
            <a:ext cx="5999162" cy="542925"/>
          </a:xfrm>
        </p:spPr>
        <p:txBody>
          <a:bodyPr rtlCol="0">
            <a:normAutofit/>
          </a:bodyPr>
          <a:lstStyle/>
          <a:p>
            <a:pPr defTabSz="731520" eaLnBrk="1" fontAlgn="auto" hangingPunct="1">
              <a:spcAft>
                <a:spcPts val="0"/>
              </a:spcAft>
              <a:defRPr/>
            </a:pPr>
            <a:r>
              <a:rPr lang="en-US" sz="2000" b="1" u="sng" dirty="0" smtClean="0">
                <a:solidFill>
                  <a:schemeClr val="accent6">
                    <a:lumMod val="50000"/>
                  </a:schemeClr>
                </a:solidFill>
              </a:rPr>
              <a:t>ISSUE OF VOTER’S SLIPS</a:t>
            </a:r>
            <a:endParaRPr lang="en-US" sz="2000" b="1" u="sng" dirty="0">
              <a:solidFill>
                <a:schemeClr val="accent6">
                  <a:lumMod val="50000"/>
                </a:schemeClr>
              </a:solidFill>
            </a:endParaRPr>
          </a:p>
        </p:txBody>
      </p:sp>
      <p:sp>
        <p:nvSpPr>
          <p:cNvPr id="53251" name="Content Placeholder 6"/>
          <p:cNvSpPr>
            <a:spLocks noGrp="1"/>
          </p:cNvSpPr>
          <p:nvPr>
            <p:ph idx="1"/>
          </p:nvPr>
        </p:nvSpPr>
        <p:spPr>
          <a:xfrm>
            <a:off x="685800" y="1066800"/>
            <a:ext cx="6461125" cy="4191000"/>
          </a:xfrm>
        </p:spPr>
        <p:txBody>
          <a:bodyPr/>
          <a:lstStyle/>
          <a:p>
            <a:pPr eaLnBrk="1" hangingPunct="1">
              <a:lnSpc>
                <a:spcPct val="90000"/>
              </a:lnSpc>
              <a:buFont typeface="Wingdings 2" pitchFamily="18" charset="2"/>
              <a:buNone/>
            </a:pPr>
            <a:r>
              <a:rPr lang="en-US" sz="1800" dirty="0" smtClean="0">
                <a:latin typeface="Candara" pitchFamily="34" charset="0"/>
              </a:rPr>
              <a:t>It will be supplied in stitched bundles of 50 or 100,</a:t>
            </a:r>
          </a:p>
          <a:p>
            <a:pPr eaLnBrk="1" hangingPunct="1">
              <a:lnSpc>
                <a:spcPct val="90000"/>
              </a:lnSpc>
              <a:buFont typeface="Wingdings 2" pitchFamily="18" charset="2"/>
              <a:buNone/>
            </a:pPr>
            <a:endParaRPr lang="en-US" sz="1800" dirty="0" smtClean="0">
              <a:latin typeface="Candara" pitchFamily="34" charset="0"/>
            </a:endParaRPr>
          </a:p>
          <a:p>
            <a:pPr eaLnBrk="1" hangingPunct="1">
              <a:lnSpc>
                <a:spcPct val="90000"/>
              </a:lnSpc>
            </a:pPr>
            <a:r>
              <a:rPr lang="en-US" sz="1800" dirty="0" smtClean="0">
                <a:latin typeface="Candara" pitchFamily="34" charset="0"/>
              </a:rPr>
              <a:t>After an elector’s left forefinger is marked with indelible ink and his entries are made in voter register, 2</a:t>
            </a:r>
            <a:r>
              <a:rPr lang="en-US" sz="1800" baseline="30000" dirty="0" smtClean="0">
                <a:latin typeface="Candara" pitchFamily="34" charset="0"/>
              </a:rPr>
              <a:t>nd</a:t>
            </a:r>
            <a:r>
              <a:rPr lang="en-US" sz="1800" dirty="0" smtClean="0">
                <a:latin typeface="Candara" pitchFamily="34" charset="0"/>
              </a:rPr>
              <a:t> PO will issue Voter’s Slip;</a:t>
            </a:r>
          </a:p>
          <a:p>
            <a:pPr eaLnBrk="1" hangingPunct="1">
              <a:lnSpc>
                <a:spcPct val="90000"/>
              </a:lnSpc>
              <a:buFont typeface="Wingdings 2" pitchFamily="18" charset="2"/>
              <a:buNone/>
            </a:pPr>
            <a:endParaRPr lang="en-US" sz="1800" dirty="0" smtClean="0">
              <a:latin typeface="Candara" pitchFamily="34" charset="0"/>
            </a:endParaRPr>
          </a:p>
          <a:p>
            <a:pPr eaLnBrk="1" hangingPunct="1">
              <a:lnSpc>
                <a:spcPct val="90000"/>
              </a:lnSpc>
            </a:pPr>
            <a:r>
              <a:rPr lang="en-US" sz="1800" dirty="0" smtClean="0">
                <a:latin typeface="Candara" pitchFamily="34" charset="0"/>
              </a:rPr>
              <a:t>Elector will be allowed to vote by 3</a:t>
            </a:r>
            <a:r>
              <a:rPr lang="en-US" sz="1800" baseline="30000" dirty="0" smtClean="0">
                <a:latin typeface="Candara" pitchFamily="34" charset="0"/>
              </a:rPr>
              <a:t>rd</a:t>
            </a:r>
            <a:r>
              <a:rPr lang="en-US" sz="1800" dirty="0" smtClean="0">
                <a:latin typeface="Candara" pitchFamily="34" charset="0"/>
              </a:rPr>
              <a:t> PO on the basis and order of Voter’s Slips issued by 2</a:t>
            </a:r>
            <a:r>
              <a:rPr lang="en-US" sz="1800" baseline="30000" dirty="0" smtClean="0">
                <a:latin typeface="Candara" pitchFamily="34" charset="0"/>
              </a:rPr>
              <a:t>nd</a:t>
            </a:r>
            <a:r>
              <a:rPr lang="en-US" sz="1800" dirty="0" smtClean="0">
                <a:latin typeface="Candara" pitchFamily="34" charset="0"/>
              </a:rPr>
              <a:t> PO;</a:t>
            </a:r>
          </a:p>
          <a:p>
            <a:pPr eaLnBrk="1" hangingPunct="1">
              <a:lnSpc>
                <a:spcPct val="90000"/>
              </a:lnSpc>
              <a:buFont typeface="Wingdings 2" pitchFamily="18" charset="2"/>
              <a:buNone/>
            </a:pPr>
            <a:endParaRPr lang="en-US" sz="1800" dirty="0" smtClean="0">
              <a:latin typeface="Candara" pitchFamily="34" charset="0"/>
            </a:endParaRPr>
          </a:p>
          <a:p>
            <a:pPr eaLnBrk="1" hangingPunct="1">
              <a:lnSpc>
                <a:spcPct val="90000"/>
              </a:lnSpc>
            </a:pPr>
            <a:r>
              <a:rPr lang="en-US" sz="1800" dirty="0" smtClean="0">
                <a:latin typeface="Candara" pitchFamily="34" charset="0"/>
              </a:rPr>
              <a:t>All Voter’s Slips should be collected by 3</a:t>
            </a:r>
            <a:r>
              <a:rPr lang="en-US" sz="1800" baseline="30000" dirty="0" smtClean="0">
                <a:latin typeface="Candara" pitchFamily="34" charset="0"/>
              </a:rPr>
              <a:t>rd</a:t>
            </a:r>
            <a:r>
              <a:rPr lang="en-US" sz="1800" dirty="0" smtClean="0">
                <a:latin typeface="Candara" pitchFamily="34" charset="0"/>
              </a:rPr>
              <a:t> PO from electors &amp; preserved carefully and kept in separate cover;</a:t>
            </a:r>
          </a:p>
          <a:p>
            <a:pPr eaLnBrk="1" hangingPunct="1">
              <a:lnSpc>
                <a:spcPct val="90000"/>
              </a:lnSpc>
              <a:buFont typeface="Wingdings 2" pitchFamily="18" charset="2"/>
              <a:buNone/>
            </a:pPr>
            <a:endParaRPr lang="en-US" sz="1800" dirty="0" smtClean="0">
              <a:latin typeface="Candara" pitchFamily="34" charset="0"/>
            </a:endParaRPr>
          </a:p>
          <a:p>
            <a:pPr eaLnBrk="1" hangingPunct="1">
              <a:lnSpc>
                <a:spcPct val="90000"/>
              </a:lnSpc>
            </a:pPr>
            <a:r>
              <a:rPr lang="en-US" sz="1800" dirty="0" smtClean="0">
                <a:latin typeface="Candara" pitchFamily="34" charset="0"/>
              </a:rPr>
              <a:t>Check again left forefinger of the elector,</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7763" y="219075"/>
            <a:ext cx="5999162" cy="542925"/>
          </a:xfrm>
        </p:spPr>
        <p:txBody>
          <a:bodyPr rtlCol="0">
            <a:normAutofit/>
          </a:bodyPr>
          <a:lstStyle/>
          <a:p>
            <a:pPr defTabSz="731520" eaLnBrk="1" fontAlgn="auto" hangingPunct="1">
              <a:spcAft>
                <a:spcPts val="0"/>
              </a:spcAft>
              <a:defRPr/>
            </a:pPr>
            <a:r>
              <a:rPr lang="en-US" sz="2000" b="1" u="sng" dirty="0" smtClean="0">
                <a:solidFill>
                  <a:schemeClr val="accent6">
                    <a:lumMod val="50000"/>
                  </a:schemeClr>
                </a:solidFill>
              </a:rPr>
              <a:t>RECORDING OF VOTES</a:t>
            </a:r>
            <a:endParaRPr lang="en-US" sz="2000" u="sng" dirty="0">
              <a:solidFill>
                <a:schemeClr val="accent6">
                  <a:lumMod val="50000"/>
                </a:schemeClr>
              </a:solidFill>
            </a:endParaRPr>
          </a:p>
        </p:txBody>
      </p:sp>
      <p:sp>
        <p:nvSpPr>
          <p:cNvPr id="7" name="Content Placeholder 6"/>
          <p:cNvSpPr>
            <a:spLocks noGrp="1"/>
          </p:cNvSpPr>
          <p:nvPr>
            <p:ph idx="1"/>
          </p:nvPr>
        </p:nvSpPr>
        <p:spPr>
          <a:xfrm>
            <a:off x="685800" y="1066800"/>
            <a:ext cx="6461125" cy="4191000"/>
          </a:xfrm>
        </p:spPr>
        <p:txBody>
          <a:bodyPr rtlCol="0">
            <a:normAutofit lnSpcReduction="10000"/>
          </a:bodyPr>
          <a:lstStyle/>
          <a:p>
            <a:pPr marL="365760" indent="-283464" defTabSz="731520" eaLnBrk="1" fontAlgn="auto" hangingPunct="1">
              <a:lnSpc>
                <a:spcPct val="90000"/>
              </a:lnSpc>
              <a:spcAft>
                <a:spcPts val="0"/>
              </a:spcAft>
              <a:buFont typeface="Wingdings 2"/>
              <a:buNone/>
              <a:defRPr/>
            </a:pPr>
            <a:r>
              <a:rPr lang="en-US" sz="1800" dirty="0" smtClean="0">
                <a:latin typeface="Candara" pitchFamily="34" charset="0"/>
              </a:rPr>
              <a:t>3</a:t>
            </a:r>
            <a:r>
              <a:rPr lang="en-US" sz="1800" baseline="30000" dirty="0" smtClean="0">
                <a:latin typeface="Candara" pitchFamily="34" charset="0"/>
              </a:rPr>
              <a:t>rd</a:t>
            </a:r>
            <a:r>
              <a:rPr lang="en-US" sz="1800" dirty="0" smtClean="0">
                <a:latin typeface="Candara" pitchFamily="34" charset="0"/>
              </a:rPr>
              <a:t> PO presses BALLOT button of the CU</a:t>
            </a:r>
          </a:p>
          <a:p>
            <a:pPr marL="365760" indent="-283464" defTabSz="731520" eaLnBrk="1" fontAlgn="auto" hangingPunct="1">
              <a:lnSpc>
                <a:spcPct val="90000"/>
              </a:lnSpc>
              <a:spcAft>
                <a:spcPts val="0"/>
              </a:spcAft>
              <a:buFont typeface="Wingdings 2"/>
              <a:buNone/>
              <a:defRPr/>
            </a:pPr>
            <a:endParaRPr lang="en-US" sz="1800" dirty="0" smtClean="0">
              <a:latin typeface="Candara" pitchFamily="34" charset="0"/>
            </a:endParaRPr>
          </a:p>
          <a:p>
            <a:pPr marL="365760" indent="-283464" defTabSz="731520" eaLnBrk="1" fontAlgn="auto" hangingPunct="1">
              <a:lnSpc>
                <a:spcPct val="90000"/>
              </a:lnSpc>
              <a:spcAft>
                <a:spcPts val="0"/>
              </a:spcAft>
              <a:buFont typeface="Wingdings 2"/>
              <a:buChar char=""/>
              <a:defRPr/>
            </a:pPr>
            <a:r>
              <a:rPr lang="en-US" sz="1800" dirty="0" smtClean="0">
                <a:latin typeface="Candara" pitchFamily="34" charset="0"/>
              </a:rPr>
              <a:t>Voter goes inside voting compartment for recording his vote;</a:t>
            </a:r>
          </a:p>
          <a:p>
            <a:pPr marL="365760" indent="-283464" defTabSz="731520" eaLnBrk="1" fontAlgn="auto" hangingPunct="1">
              <a:lnSpc>
                <a:spcPct val="90000"/>
              </a:lnSpc>
              <a:spcAft>
                <a:spcPts val="0"/>
              </a:spcAft>
              <a:buFont typeface="Wingdings 2"/>
              <a:buNone/>
              <a:defRPr/>
            </a:pPr>
            <a:endParaRPr lang="en-US" sz="1800" dirty="0" smtClean="0">
              <a:latin typeface="Candara" pitchFamily="34" charset="0"/>
            </a:endParaRPr>
          </a:p>
          <a:p>
            <a:pPr marL="365760" indent="-283464" defTabSz="731520" eaLnBrk="1" fontAlgn="auto" hangingPunct="1">
              <a:lnSpc>
                <a:spcPct val="90000"/>
              </a:lnSpc>
              <a:spcAft>
                <a:spcPts val="0"/>
              </a:spcAft>
              <a:buFont typeface="Wingdings 2"/>
              <a:buChar char=""/>
              <a:defRPr/>
            </a:pPr>
            <a:r>
              <a:rPr lang="en-US" sz="1800" dirty="0" smtClean="0">
                <a:latin typeface="Candara" pitchFamily="34" charset="0"/>
              </a:rPr>
              <a:t>If Voter is not familiar with voting procedure, he may be explained by the Pr.O the use of dummy cardboard model of the EVM in presence of the polling agents, but none should accompany the voter inside voting compartment;</a:t>
            </a:r>
          </a:p>
          <a:p>
            <a:pPr marL="365760" indent="-283464" defTabSz="731520" eaLnBrk="1" fontAlgn="auto" hangingPunct="1">
              <a:lnSpc>
                <a:spcPct val="90000"/>
              </a:lnSpc>
              <a:spcAft>
                <a:spcPts val="0"/>
              </a:spcAft>
              <a:buFont typeface="Wingdings 2"/>
              <a:buNone/>
              <a:defRPr/>
            </a:pPr>
            <a:endParaRPr lang="en-US" sz="1800" dirty="0" smtClean="0">
              <a:latin typeface="Candara" pitchFamily="34" charset="0"/>
            </a:endParaRPr>
          </a:p>
          <a:p>
            <a:pPr marL="365760" indent="-283464" defTabSz="731520" eaLnBrk="1" fontAlgn="auto" hangingPunct="1">
              <a:lnSpc>
                <a:spcPct val="90000"/>
              </a:lnSpc>
              <a:spcAft>
                <a:spcPts val="0"/>
              </a:spcAft>
              <a:buFont typeface="Wingdings 2"/>
              <a:buChar char=""/>
              <a:defRPr/>
            </a:pPr>
            <a:r>
              <a:rPr lang="en-US" sz="1800" dirty="0" smtClean="0">
                <a:latin typeface="Candara" pitchFamily="34" charset="0"/>
              </a:rPr>
              <a:t>If Pr.O needs to enter inside voting compartment during poll for any checking or so, when no voter is inside, he should ask or allow polling agents to accompany on all such occasions;</a:t>
            </a:r>
          </a:p>
          <a:p>
            <a:pPr marL="365760" indent="-283464" defTabSz="731520" eaLnBrk="1" fontAlgn="auto" hangingPunct="1">
              <a:lnSpc>
                <a:spcPct val="90000"/>
              </a:lnSpc>
              <a:spcAft>
                <a:spcPts val="0"/>
              </a:spcAft>
              <a:buFont typeface="Wingdings 2"/>
              <a:buNone/>
              <a:defRPr/>
            </a:pPr>
            <a:endParaRPr lang="en-US" sz="1800" dirty="0" smtClean="0">
              <a:latin typeface="Candara" pitchFamily="34" charset="0"/>
            </a:endParaRPr>
          </a:p>
          <a:p>
            <a:pPr marL="365760" indent="-283464" defTabSz="731520" eaLnBrk="1" fontAlgn="auto" hangingPunct="1">
              <a:lnSpc>
                <a:spcPct val="90000"/>
              </a:lnSpc>
              <a:spcAft>
                <a:spcPts val="0"/>
              </a:spcAft>
              <a:buFont typeface="Wingdings 2"/>
              <a:buChar char=""/>
              <a:defRPr/>
            </a:pPr>
            <a:r>
              <a:rPr lang="en-US" sz="1800" dirty="0" smtClean="0">
                <a:latin typeface="Candara" pitchFamily="34" charset="0"/>
              </a:rPr>
              <a:t>Tally number of votes polled periodically with CU &amp; Register of Voters (Form- 17A)</a:t>
            </a:r>
            <a:endParaRPr lang="en-US" sz="1800" dirty="0">
              <a:latin typeface="Candara"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27038" y="222250"/>
            <a:ext cx="6523037" cy="609600"/>
          </a:xfrm>
        </p:spPr>
        <p:txBody>
          <a:bodyPr rtlCol="0">
            <a:normAutofit/>
          </a:bodyPr>
          <a:lstStyle/>
          <a:p>
            <a:pPr defTabSz="731520" eaLnBrk="1" fontAlgn="auto" hangingPunct="1">
              <a:spcAft>
                <a:spcPts val="0"/>
              </a:spcAft>
              <a:defRPr/>
            </a:pPr>
            <a:r>
              <a:rPr lang="en-US" sz="2400" b="1" u="sng" dirty="0" smtClean="0">
                <a:solidFill>
                  <a:schemeClr val="accent5"/>
                </a:solidFill>
              </a:rPr>
              <a:t>Duties of Micro-observers </a:t>
            </a:r>
            <a:r>
              <a:rPr lang="en-US" sz="2400" u="sng" dirty="0" smtClean="0">
                <a:solidFill>
                  <a:schemeClr val="accent5"/>
                </a:solidFill>
              </a:rPr>
              <a:t> </a:t>
            </a:r>
          </a:p>
        </p:txBody>
      </p:sp>
      <p:sp>
        <p:nvSpPr>
          <p:cNvPr id="59395" name="Rectangle 3"/>
          <p:cNvSpPr>
            <a:spLocks noGrp="1" noChangeArrowheads="1"/>
          </p:cNvSpPr>
          <p:nvPr>
            <p:ph type="body" idx="1"/>
          </p:nvPr>
        </p:nvSpPr>
        <p:spPr>
          <a:xfrm>
            <a:off x="381000" y="838200"/>
            <a:ext cx="6583363" cy="4495800"/>
          </a:xfrm>
        </p:spPr>
        <p:txBody>
          <a:bodyPr rtlCol="0">
            <a:normAutofit/>
          </a:bodyPr>
          <a:lstStyle/>
          <a:p>
            <a:pPr marL="274320" indent="-274320" defTabSz="731520" eaLnBrk="1" fontAlgn="auto" hangingPunct="1">
              <a:lnSpc>
                <a:spcPct val="80000"/>
              </a:lnSpc>
              <a:spcAft>
                <a:spcPts val="0"/>
              </a:spcAft>
              <a:buFont typeface="Wingdings" pitchFamily="2" charset="2"/>
              <a:buNone/>
              <a:defRPr/>
            </a:pPr>
            <a:r>
              <a:rPr lang="en-US" sz="1900" dirty="0" smtClean="0"/>
              <a:t>    </a:t>
            </a:r>
            <a:r>
              <a:rPr lang="en-US" sz="1600" i="1" dirty="0" smtClean="0"/>
              <a:t>The Micro-observers</a:t>
            </a:r>
            <a:r>
              <a:rPr lang="en-US" sz="1600" dirty="0" smtClean="0"/>
              <a:t> are appointed to observe whether election process is being observed in a free and fair manner.</a:t>
            </a:r>
          </a:p>
          <a:p>
            <a:pPr marL="274320" indent="-274320" defTabSz="731520" eaLnBrk="1" fontAlgn="auto" hangingPunct="1">
              <a:lnSpc>
                <a:spcPct val="80000"/>
              </a:lnSpc>
              <a:spcAft>
                <a:spcPts val="0"/>
              </a:spcAft>
              <a:buFont typeface="Wingdings" pitchFamily="2" charset="2"/>
              <a:buNone/>
              <a:defRPr/>
            </a:pPr>
            <a:endParaRPr lang="en-US" sz="1600" dirty="0" smtClean="0"/>
          </a:p>
          <a:p>
            <a:pPr marL="274320" indent="-274320" defTabSz="731520" eaLnBrk="1" fontAlgn="auto" hangingPunct="1">
              <a:lnSpc>
                <a:spcPct val="80000"/>
              </a:lnSpc>
              <a:spcAft>
                <a:spcPts val="0"/>
              </a:spcAft>
              <a:buFont typeface="Wingdings" pitchFamily="2" charset="2"/>
              <a:buNone/>
              <a:defRPr/>
            </a:pPr>
            <a:r>
              <a:rPr lang="en-US" sz="1600" dirty="0" smtClean="0"/>
              <a:t> </a:t>
            </a:r>
            <a:r>
              <a:rPr lang="en-US" sz="1600" i="1" dirty="0" smtClean="0"/>
              <a:t>They will observe specially</a:t>
            </a:r>
            <a:r>
              <a:rPr lang="en-US" sz="1600" b="1" dirty="0" smtClean="0"/>
              <a:t>,</a:t>
            </a:r>
          </a:p>
          <a:p>
            <a:pPr marL="274320" indent="-274320" defTabSz="731520" eaLnBrk="1" fontAlgn="auto" hangingPunct="1">
              <a:lnSpc>
                <a:spcPct val="80000"/>
              </a:lnSpc>
              <a:spcAft>
                <a:spcPts val="0"/>
              </a:spcAft>
              <a:buFont typeface="Wingdings" pitchFamily="2" charset="2"/>
              <a:buNone/>
              <a:defRPr/>
            </a:pPr>
            <a:endParaRPr lang="en-US" sz="1600" b="1" dirty="0" smtClean="0"/>
          </a:p>
          <a:p>
            <a:pPr marL="274320" indent="-274320" defTabSz="731520" eaLnBrk="1" fontAlgn="auto" hangingPunct="1">
              <a:lnSpc>
                <a:spcPct val="80000"/>
              </a:lnSpc>
              <a:spcAft>
                <a:spcPts val="0"/>
              </a:spcAft>
              <a:defRPr/>
            </a:pPr>
            <a:r>
              <a:rPr lang="en-US" sz="1600" dirty="0" smtClean="0"/>
              <a:t>Mock poll procedure</a:t>
            </a:r>
          </a:p>
          <a:p>
            <a:pPr marL="274320" indent="-274320" defTabSz="731520" eaLnBrk="1" fontAlgn="auto" hangingPunct="1">
              <a:lnSpc>
                <a:spcPct val="80000"/>
              </a:lnSpc>
              <a:spcAft>
                <a:spcPts val="0"/>
              </a:spcAft>
              <a:defRPr/>
            </a:pPr>
            <a:r>
              <a:rPr lang="en-US" sz="1600" dirty="0" smtClean="0"/>
              <a:t>Presence of polling agents &amp; observance of ECI instructions with regard to them</a:t>
            </a:r>
          </a:p>
          <a:p>
            <a:pPr marL="274320" indent="-274320" defTabSz="731520" eaLnBrk="1" fontAlgn="auto" hangingPunct="1">
              <a:lnSpc>
                <a:spcPct val="80000"/>
              </a:lnSpc>
              <a:spcAft>
                <a:spcPts val="0"/>
              </a:spcAft>
              <a:defRPr/>
            </a:pPr>
            <a:r>
              <a:rPr lang="en-US" sz="1600" dirty="0" smtClean="0"/>
              <a:t>Observance of entry pass system and access to Polling station</a:t>
            </a:r>
          </a:p>
          <a:p>
            <a:pPr marL="274320" indent="-274320" defTabSz="731520" eaLnBrk="1" fontAlgn="auto" hangingPunct="1">
              <a:lnSpc>
                <a:spcPct val="80000"/>
              </a:lnSpc>
              <a:spcAft>
                <a:spcPts val="0"/>
              </a:spcAft>
              <a:defRPr/>
            </a:pPr>
            <a:r>
              <a:rPr lang="en-US" sz="1600" dirty="0" smtClean="0"/>
              <a:t>Proper identification of electors as per ECI guidelines</a:t>
            </a:r>
          </a:p>
          <a:p>
            <a:pPr marL="274320" indent="-274320" defTabSz="731520" eaLnBrk="1" fontAlgn="auto" hangingPunct="1">
              <a:lnSpc>
                <a:spcPct val="80000"/>
              </a:lnSpc>
              <a:spcAft>
                <a:spcPts val="0"/>
              </a:spcAft>
              <a:defRPr/>
            </a:pPr>
            <a:r>
              <a:rPr lang="en-US" sz="1600" dirty="0" smtClean="0"/>
              <a:t>Identification and recording procedures for the Absentee, Shifted and Duplicate voter’s list (ASD list)</a:t>
            </a:r>
          </a:p>
          <a:p>
            <a:pPr marL="274320" indent="-274320" defTabSz="731520" eaLnBrk="1" fontAlgn="auto" hangingPunct="1">
              <a:lnSpc>
                <a:spcPct val="90000"/>
              </a:lnSpc>
              <a:spcAft>
                <a:spcPts val="0"/>
              </a:spcAft>
              <a:defRPr/>
            </a:pPr>
            <a:r>
              <a:rPr lang="en-US" sz="1600" dirty="0" smtClean="0"/>
              <a:t>Application of indelible ink</a:t>
            </a:r>
          </a:p>
          <a:p>
            <a:pPr marL="274320" indent="-274320" defTabSz="731520" eaLnBrk="1" fontAlgn="auto" hangingPunct="1">
              <a:lnSpc>
                <a:spcPct val="90000"/>
              </a:lnSpc>
              <a:spcAft>
                <a:spcPts val="0"/>
              </a:spcAft>
              <a:defRPr/>
            </a:pPr>
            <a:r>
              <a:rPr lang="en-US" sz="1600" dirty="0" smtClean="0"/>
              <a:t>Noting down particulars of electors as in register 17A	</a:t>
            </a:r>
          </a:p>
          <a:p>
            <a:pPr marL="274320" indent="-274320" defTabSz="731520" eaLnBrk="1" fontAlgn="auto" hangingPunct="1">
              <a:lnSpc>
                <a:spcPct val="90000"/>
              </a:lnSpc>
              <a:spcAft>
                <a:spcPts val="0"/>
              </a:spcAft>
              <a:defRPr/>
            </a:pPr>
            <a:r>
              <a:rPr lang="en-US" sz="1600" dirty="0" smtClean="0"/>
              <a:t>Secrecy of voting</a:t>
            </a:r>
          </a:p>
          <a:p>
            <a:pPr marL="274320" indent="-274320" defTabSz="731520" eaLnBrk="1" fontAlgn="auto" hangingPunct="1">
              <a:lnSpc>
                <a:spcPct val="90000"/>
              </a:lnSpc>
              <a:spcAft>
                <a:spcPts val="0"/>
              </a:spcAft>
              <a:defRPr/>
            </a:pPr>
            <a:r>
              <a:rPr lang="en-US" sz="1600" dirty="0" smtClean="0"/>
              <a:t>Conduct of polling agents, their complaints ,if any.</a:t>
            </a:r>
          </a:p>
          <a:p>
            <a:pPr marL="274320" indent="-274320" defTabSz="731520" eaLnBrk="1" fontAlgn="auto" hangingPunct="1">
              <a:lnSpc>
                <a:spcPct val="90000"/>
              </a:lnSpc>
              <a:spcAft>
                <a:spcPts val="0"/>
              </a:spcAft>
              <a:buFont typeface="Arial" charset="0"/>
              <a:buNone/>
              <a:defRPr/>
            </a:pPr>
            <a:endParaRPr lang="en-US" sz="1600" dirty="0" smtClean="0"/>
          </a:p>
          <a:p>
            <a:pPr marL="274320" indent="-274320" defTabSz="731520" eaLnBrk="1" fontAlgn="auto" hangingPunct="1">
              <a:lnSpc>
                <a:spcPct val="90000"/>
              </a:lnSpc>
              <a:spcAft>
                <a:spcPts val="0"/>
              </a:spcAft>
              <a:buFont typeface="Arial" charset="0"/>
              <a:buNone/>
              <a:defRPr/>
            </a:pPr>
            <a:r>
              <a:rPr lang="en-US" sz="1600" dirty="0" smtClean="0"/>
              <a:t>He will make  report to the Observer as will be asked to do so.</a:t>
            </a:r>
          </a:p>
          <a:p>
            <a:pPr marL="274320" indent="-274320" defTabSz="731520" eaLnBrk="1" fontAlgn="auto" hangingPunct="1">
              <a:lnSpc>
                <a:spcPct val="90000"/>
              </a:lnSpc>
              <a:spcAft>
                <a:spcPts val="0"/>
              </a:spcAft>
              <a:buFont typeface="Arial" pitchFamily="34" charset="0"/>
              <a:buNone/>
              <a:defRPr/>
            </a:pPr>
            <a:endParaRPr lang="en-US" sz="1600" dirty="0" smtClean="0"/>
          </a:p>
          <a:p>
            <a:pPr marL="274320" indent="-274320" defTabSz="731520" eaLnBrk="1" fontAlgn="auto" hangingPunct="1">
              <a:lnSpc>
                <a:spcPct val="80000"/>
              </a:lnSpc>
              <a:spcAft>
                <a:spcPts val="0"/>
              </a:spcAft>
              <a:defRPr/>
            </a:pPr>
            <a:endParaRPr lang="en-US" sz="1900" dirty="0" smtClean="0"/>
          </a:p>
        </p:txBody>
      </p:sp>
    </p:spTree>
    <p:extLst>
      <p:ext uri="{BB962C8B-B14F-4D97-AF65-F5344CB8AC3E}">
        <p14:creationId xmlns:p14="http://schemas.microsoft.com/office/powerpoint/2010/main" val="2244558310"/>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rtlCol="0">
            <a:normAutofit/>
          </a:bodyPr>
          <a:lstStyle/>
          <a:p>
            <a:pPr defTabSz="731520" eaLnBrk="1" fontAlgn="auto" hangingPunct="1">
              <a:spcAft>
                <a:spcPts val="0"/>
              </a:spcAft>
              <a:defRPr/>
            </a:pPr>
            <a:r>
              <a:rPr lang="en-US" sz="2800" b="1" u="sng" dirty="0" err="1" smtClean="0">
                <a:solidFill>
                  <a:schemeClr val="accent6">
                    <a:lumMod val="50000"/>
                  </a:schemeClr>
                </a:solidFill>
              </a:rPr>
              <a:t>Plz</a:t>
            </a:r>
            <a:r>
              <a:rPr lang="en-US" sz="2800" b="1" u="sng" dirty="0" smtClean="0">
                <a:solidFill>
                  <a:schemeClr val="accent6">
                    <a:lumMod val="50000"/>
                  </a:schemeClr>
                </a:solidFill>
              </a:rPr>
              <a:t>. Note</a:t>
            </a:r>
          </a:p>
        </p:txBody>
      </p:sp>
      <p:sp>
        <p:nvSpPr>
          <p:cNvPr id="55299" name="Rectangle 3"/>
          <p:cNvSpPr>
            <a:spLocks noGrp="1" noChangeArrowheads="1"/>
          </p:cNvSpPr>
          <p:nvPr>
            <p:ph type="body" idx="1"/>
          </p:nvPr>
        </p:nvSpPr>
        <p:spPr>
          <a:xfrm>
            <a:off x="365125" y="1066800"/>
            <a:ext cx="6584950" cy="3833813"/>
          </a:xfrm>
        </p:spPr>
        <p:txBody>
          <a:bodyPr/>
          <a:lstStyle/>
          <a:p>
            <a:pPr eaLnBrk="1" hangingPunct="1">
              <a:lnSpc>
                <a:spcPct val="80000"/>
              </a:lnSpc>
            </a:pPr>
            <a:r>
              <a:rPr lang="en-US" sz="2000" dirty="0" smtClean="0"/>
              <a:t>Preparation of Mock Poll certificate in format.</a:t>
            </a:r>
          </a:p>
          <a:p>
            <a:pPr eaLnBrk="1" hangingPunct="1">
              <a:lnSpc>
                <a:spcPct val="80000"/>
              </a:lnSpc>
              <a:buFont typeface="Arial" pitchFamily="34" charset="0"/>
              <a:buNone/>
            </a:pPr>
            <a:endParaRPr lang="en-US" sz="2000" dirty="0" smtClean="0"/>
          </a:p>
          <a:p>
            <a:pPr eaLnBrk="1" hangingPunct="1">
              <a:lnSpc>
                <a:spcPct val="80000"/>
              </a:lnSpc>
            </a:pPr>
            <a:r>
              <a:rPr lang="en-US" sz="2000" dirty="0" smtClean="0"/>
              <a:t>Use of Dummy Cardboard Model of EVM for explaining the voting process by </a:t>
            </a:r>
            <a:r>
              <a:rPr lang="en-US" sz="2000" dirty="0" err="1" smtClean="0"/>
              <a:t>Pr.O</a:t>
            </a:r>
            <a:r>
              <a:rPr lang="en-US" sz="2000" dirty="0" smtClean="0"/>
              <a:t> to any voter who asks for help or expresses his inability to vote using EVM </a:t>
            </a:r>
          </a:p>
          <a:p>
            <a:pPr eaLnBrk="1" hangingPunct="1">
              <a:lnSpc>
                <a:spcPct val="80000"/>
              </a:lnSpc>
              <a:buFont typeface="Arial" pitchFamily="34" charset="0"/>
              <a:buNone/>
            </a:pPr>
            <a:endParaRPr lang="en-US" sz="2000" dirty="0" smtClean="0"/>
          </a:p>
          <a:p>
            <a:pPr eaLnBrk="1" hangingPunct="1">
              <a:lnSpc>
                <a:spcPct val="80000"/>
              </a:lnSpc>
            </a:pPr>
            <a:r>
              <a:rPr lang="en-US" sz="2000" dirty="0" smtClean="0"/>
              <a:t>Blind voters may vote by using </a:t>
            </a:r>
            <a:r>
              <a:rPr lang="en-US" sz="2000" dirty="0" err="1" smtClean="0"/>
              <a:t>braille</a:t>
            </a:r>
            <a:r>
              <a:rPr lang="en-US" sz="2000" dirty="0" smtClean="0"/>
              <a:t> system in the EVM </a:t>
            </a:r>
          </a:p>
          <a:p>
            <a:pPr eaLnBrk="1" hangingPunct="1">
              <a:lnSpc>
                <a:spcPct val="80000"/>
              </a:lnSpc>
            </a:pPr>
            <a:endParaRPr lang="en-US" sz="2000" dirty="0" smtClean="0"/>
          </a:p>
          <a:p>
            <a:pPr eaLnBrk="1" hangingPunct="1">
              <a:lnSpc>
                <a:spcPct val="80000"/>
              </a:lnSpc>
            </a:pPr>
            <a:r>
              <a:rPr lang="en-US" sz="2000" dirty="0" smtClean="0"/>
              <a:t>Declaration form  to be used by voters complaining on use of VVPAT.</a:t>
            </a:r>
          </a:p>
          <a:p>
            <a:pPr eaLnBrk="1" hangingPunct="1">
              <a:lnSpc>
                <a:spcPct val="80000"/>
              </a:lnSpc>
            </a:pPr>
            <a:endParaRPr lang="en-US" sz="1600" dirty="0" smtClean="0">
              <a:solidFill>
                <a:srgbClr val="00FF00"/>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400" y="610620"/>
            <a:ext cx="6584791" cy="4494779"/>
          </a:xfrm>
          <a:prstGeom prst="rect">
            <a:avLst/>
          </a:prstGeom>
        </p:spPr>
      </p:pic>
    </p:spTree>
    <p:extLst>
      <p:ext uri="{BB962C8B-B14F-4D97-AF65-F5344CB8AC3E}">
        <p14:creationId xmlns:p14="http://schemas.microsoft.com/office/powerpoint/2010/main" val="3289939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3616" y="304800"/>
            <a:ext cx="6726784" cy="4861491"/>
          </a:xfrm>
          <a:prstGeom prst="rect">
            <a:avLst/>
          </a:prstGeom>
        </p:spPr>
      </p:pic>
    </p:spTree>
    <p:extLst>
      <p:ext uri="{BB962C8B-B14F-4D97-AF65-F5344CB8AC3E}">
        <p14:creationId xmlns:p14="http://schemas.microsoft.com/office/powerpoint/2010/main" val="159013540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E8EFEF"/>
        </a:solidFill>
        <a:effectLst/>
      </p:bgPr>
    </p:bg>
    <p:spTree>
      <p:nvGrpSpPr>
        <p:cNvPr id="1" name=""/>
        <p:cNvGrpSpPr/>
        <p:nvPr/>
      </p:nvGrpSpPr>
      <p:grpSpPr>
        <a:xfrm>
          <a:off x="0" y="0"/>
          <a:ext cx="0" cy="0"/>
          <a:chOff x="0" y="0"/>
          <a:chExt cx="0" cy="0"/>
        </a:xfrm>
      </p:grpSpPr>
      <p:sp>
        <p:nvSpPr>
          <p:cNvPr id="4" name="Rectangle 3"/>
          <p:cNvSpPr/>
          <p:nvPr/>
        </p:nvSpPr>
        <p:spPr>
          <a:xfrm>
            <a:off x="533400" y="1905000"/>
            <a:ext cx="6248400" cy="67710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3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Extra Ordinary Situations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VVPAT </a:t>
            </a:r>
            <a:r>
              <a:rPr lang="en-IN" dirty="0" smtClean="0"/>
              <a:t>Complaint by voter </a:t>
            </a:r>
            <a:r>
              <a:rPr lang="en-IN" dirty="0"/>
              <a:t>– Rule 49MA</a:t>
            </a:r>
          </a:p>
        </p:txBody>
      </p:sp>
      <p:sp>
        <p:nvSpPr>
          <p:cNvPr id="3" name="Slide Number Placeholder 2"/>
          <p:cNvSpPr>
            <a:spLocks noGrp="1"/>
          </p:cNvSpPr>
          <p:nvPr>
            <p:ph type="sldNum" idx="12"/>
          </p:nvPr>
        </p:nvSpPr>
        <p:spPr/>
        <p:txBody>
          <a:bodyPr/>
          <a:lstStyle/>
          <a:p>
            <a:pPr>
              <a:spcBef>
                <a:spcPts val="0"/>
              </a:spcBef>
            </a:pPr>
            <a:fld id="{00000000-1234-1234-1234-123412341234}" type="slidenum">
              <a:rPr lang="en" smtClean="0"/>
              <a:pPr>
                <a:spcBef>
                  <a:spcPts val="0"/>
                </a:spcBef>
              </a:pPr>
              <a:t>72</a:t>
            </a:fld>
            <a:endParaRPr lang="en"/>
          </a:p>
        </p:txBody>
      </p:sp>
      <p:sp>
        <p:nvSpPr>
          <p:cNvPr id="4" name="TextBox 3"/>
          <p:cNvSpPr txBox="1"/>
          <p:nvPr/>
        </p:nvSpPr>
        <p:spPr>
          <a:xfrm>
            <a:off x="365125" y="1447800"/>
            <a:ext cx="6576040" cy="3613297"/>
          </a:xfrm>
          <a:prstGeom prst="rect">
            <a:avLst/>
          </a:prstGeom>
          <a:noFill/>
        </p:spPr>
        <p:txBody>
          <a:bodyPr wrap="square" rtlCol="0">
            <a:spAutoFit/>
          </a:bodyPr>
          <a:lstStyle/>
          <a:p>
            <a:r>
              <a:rPr lang="en-US" sz="2000" b="1" dirty="0">
                <a:solidFill>
                  <a:schemeClr val="accent1">
                    <a:lumMod val="50000"/>
                  </a:schemeClr>
                </a:solidFill>
                <a:latin typeface="Times New Roman" panose="02020603050405020304" pitchFamily="18" charset="0"/>
                <a:cs typeface="Times New Roman" panose="02020603050405020304" pitchFamily="18" charset="0"/>
              </a:rPr>
              <a:t>In case a voter complains of wrong printing by VVPAT:</a:t>
            </a:r>
          </a:p>
          <a:p>
            <a:endParaRPr lang="en-US" sz="2000" b="1" dirty="0">
              <a:solidFill>
                <a:schemeClr val="accent1">
                  <a:lumMod val="50000"/>
                </a:schemeClr>
              </a:solidFill>
              <a:latin typeface="Times New Roman" panose="02020603050405020304" pitchFamily="18" charset="0"/>
              <a:cs typeface="Times New Roman" panose="02020603050405020304" pitchFamily="18" charset="0"/>
            </a:endParaRPr>
          </a:p>
          <a:p>
            <a:pPr marL="228600" indent="-228600">
              <a:buFont typeface="Arial"/>
              <a:buChar char="•"/>
            </a:pPr>
            <a:r>
              <a:rPr lang="en-US" sz="2000" b="1" dirty="0">
                <a:solidFill>
                  <a:schemeClr val="accent1">
                    <a:lumMod val="50000"/>
                  </a:schemeClr>
                </a:solidFill>
                <a:latin typeface="Times New Roman" panose="02020603050405020304" pitchFamily="18" charset="0"/>
                <a:cs typeface="Times New Roman" panose="02020603050405020304" pitchFamily="18" charset="0"/>
              </a:rPr>
              <a:t>He will report to Presiding Officer</a:t>
            </a:r>
          </a:p>
          <a:p>
            <a:pPr marL="228600" indent="-228600">
              <a:buFont typeface="Arial"/>
              <a:buChar char="•"/>
            </a:pPr>
            <a:r>
              <a:rPr lang="en-US" sz="2000" b="1" dirty="0">
                <a:solidFill>
                  <a:schemeClr val="accent1">
                    <a:lumMod val="50000"/>
                  </a:schemeClr>
                </a:solidFill>
                <a:latin typeface="Times New Roman" panose="02020603050405020304" pitchFamily="18" charset="0"/>
                <a:cs typeface="Times New Roman" panose="02020603050405020304" pitchFamily="18" charset="0"/>
              </a:rPr>
              <a:t>Presiding Officer will take a declaration explaining that if found false he can be penalized.</a:t>
            </a:r>
          </a:p>
          <a:p>
            <a:pPr marL="228600" indent="-228600">
              <a:buFont typeface="Arial"/>
              <a:buChar char="•"/>
            </a:pPr>
            <a:r>
              <a:rPr lang="en-US" sz="2000" b="1" dirty="0">
                <a:solidFill>
                  <a:schemeClr val="accent1">
                    <a:lumMod val="50000"/>
                  </a:schemeClr>
                </a:solidFill>
                <a:latin typeface="Times New Roman" panose="02020603050405020304" pitchFamily="18" charset="0"/>
                <a:cs typeface="Times New Roman" panose="02020603050405020304" pitchFamily="18" charset="0"/>
              </a:rPr>
              <a:t>PO will then record in 17A and permit him to cast a ‘test vote’ in presence of PO and Polling Agents</a:t>
            </a:r>
          </a:p>
          <a:p>
            <a:pPr marL="228600" indent="-228600">
              <a:buFont typeface="Arial"/>
              <a:buChar char="•"/>
            </a:pPr>
            <a:r>
              <a:rPr lang="en-US" sz="2000" b="1" dirty="0">
                <a:solidFill>
                  <a:schemeClr val="accent1">
                    <a:lumMod val="50000"/>
                  </a:schemeClr>
                </a:solidFill>
                <a:latin typeface="Times New Roman" panose="02020603050405020304" pitchFamily="18" charset="0"/>
                <a:cs typeface="Times New Roman" panose="02020603050405020304" pitchFamily="18" charset="0"/>
              </a:rPr>
              <a:t>If found false PO will record in 17A and 17C so that the test vote is not counted</a:t>
            </a:r>
          </a:p>
          <a:p>
            <a:pPr marL="228600" indent="-228600">
              <a:buFont typeface="Arial"/>
              <a:buChar char="•"/>
            </a:pPr>
            <a:r>
              <a:rPr lang="en-US" sz="2000" b="1" dirty="0">
                <a:solidFill>
                  <a:schemeClr val="accent1">
                    <a:lumMod val="50000"/>
                  </a:schemeClr>
                </a:solidFill>
                <a:latin typeface="Times New Roman" panose="02020603050405020304" pitchFamily="18" charset="0"/>
                <a:cs typeface="Times New Roman" panose="02020603050405020304" pitchFamily="18" charset="0"/>
              </a:rPr>
              <a:t>If found true then PO will stop poll and report to RO</a:t>
            </a:r>
          </a:p>
          <a:p>
            <a:pPr marL="228600" indent="-228600">
              <a:buFont typeface="Arial"/>
              <a:buChar char="•"/>
            </a:pPr>
            <a:endParaRPr lang="en-US" sz="1440" b="1" dirty="0">
              <a:solidFill>
                <a:schemeClr val="accent1">
                  <a:lumMod val="50000"/>
                </a:schemeClr>
              </a:solidFill>
              <a:latin typeface="Times New Roman" panose="02020603050405020304" pitchFamily="18" charset="0"/>
              <a:cs typeface="Times New Roman" panose="02020603050405020304" pitchFamily="18" charset="0"/>
            </a:endParaRPr>
          </a:p>
          <a:p>
            <a:endParaRPr lang="en-US" sz="1440" b="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815307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09600"/>
            <a:ext cx="6781800" cy="4708981"/>
          </a:xfrm>
          <a:prstGeom prst="rect">
            <a:avLst/>
          </a:prstGeom>
        </p:spPr>
        <p:txBody>
          <a:bodyPr wrap="square">
            <a:spAutoFit/>
          </a:bodyPr>
          <a:lstStyle/>
          <a:p>
            <a:pPr marL="342900" indent="-342900" algn="just">
              <a:buFont typeface="Arial" panose="020B0604020202020204" pitchFamily="34" charset="0"/>
              <a:buChar char="•"/>
            </a:pPr>
            <a:r>
              <a:rPr lang="en-US" sz="2000" dirty="0">
                <a:latin typeface="+mn-lt"/>
              </a:rPr>
              <a:t>In case the CU or the BU does not work properly during actual poll, replacement of the whole EVM including CU, BU and VVPAT is required. However, in such case only one vote to each contesting candidate including NOTA should be polled in the mock poll. </a:t>
            </a:r>
          </a:p>
          <a:p>
            <a:pPr marL="342900" indent="-342900" algn="just">
              <a:buFont typeface="Arial" panose="020B0604020202020204" pitchFamily="34" charset="0"/>
              <a:buChar char="•"/>
            </a:pPr>
            <a:r>
              <a:rPr lang="en-US" sz="2000" dirty="0">
                <a:latin typeface="+mn-lt"/>
              </a:rPr>
              <a:t>All mock poll data in CU and VVPAT paper slips from VVPAT must be removed by the Presiding Officer and the empty drop box verified by the Polling Agents.</a:t>
            </a:r>
          </a:p>
          <a:p>
            <a:pPr marL="342900" indent="-342900" algn="just">
              <a:buFont typeface="Arial" panose="020B0604020202020204" pitchFamily="34" charset="0"/>
              <a:buChar char="•"/>
            </a:pPr>
            <a:r>
              <a:rPr lang="en-US" sz="2000" dirty="0">
                <a:latin typeface="+mn-lt"/>
              </a:rPr>
              <a:t>The mock poll VVPAT paper slips, should be stamped on their back side with rubber stamp having inscription "MOCK POLL SLIP", thereafter they shall be kept in an envelope of thick black paper and must be kept in the special plastic box for mock poll and sealed with a pink paper seal. </a:t>
            </a:r>
          </a:p>
          <a:p>
            <a:pPr marL="342900" indent="-342900" algn="just">
              <a:buFont typeface="Arial" panose="020B0604020202020204" pitchFamily="34" charset="0"/>
              <a:buChar char="•"/>
            </a:pPr>
            <a:r>
              <a:rPr lang="en-US" sz="2000" dirty="0">
                <a:latin typeface="+mn-lt"/>
              </a:rPr>
              <a:t>In case of replacement of only VVPAT during actual poll, no mock poll will be conducted.</a:t>
            </a:r>
          </a:p>
        </p:txBody>
      </p:sp>
      <p:sp>
        <p:nvSpPr>
          <p:cNvPr id="3" name="Rectangle 2"/>
          <p:cNvSpPr/>
          <p:nvPr/>
        </p:nvSpPr>
        <p:spPr>
          <a:xfrm>
            <a:off x="1684249" y="0"/>
            <a:ext cx="4022062" cy="584775"/>
          </a:xfrm>
          <a:prstGeom prst="rect">
            <a:avLst/>
          </a:prstGeom>
        </p:spPr>
        <p:txBody>
          <a:bodyPr wrap="none">
            <a:spAutoFit/>
          </a:bodyPr>
          <a:lstStyle/>
          <a:p>
            <a:pPr algn="ctr"/>
            <a:r>
              <a:rPr lang="en-IN"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Replacement of EVM-VVPAT during Poll </a:t>
            </a:r>
          </a:p>
          <a:p>
            <a:pPr algn="ctr"/>
            <a:r>
              <a:rPr lang="en-US" sz="1400" dirty="0" smtClean="0"/>
              <a:t>[</a:t>
            </a:r>
            <a:r>
              <a:rPr lang="en-US" sz="1400" dirty="0"/>
              <a:t>No. 51/8/VVPAT/2017-EMS </a:t>
            </a:r>
            <a:r>
              <a:rPr lang="en-US" sz="1400" dirty="0" err="1"/>
              <a:t>dt.</a:t>
            </a:r>
            <a:r>
              <a:rPr lang="en-US" sz="1400" dirty="0"/>
              <a:t> 11.01.2018]</a:t>
            </a:r>
            <a:endParaRPr lang="en-US" sz="1400" dirty="0">
              <a:solidFill>
                <a:srgbClr val="FF0000"/>
              </a:solidFill>
            </a:endParaRPr>
          </a:p>
        </p:txBody>
      </p:sp>
    </p:spTree>
    <p:extLst>
      <p:ext uri="{BB962C8B-B14F-4D97-AF65-F5344CB8AC3E}">
        <p14:creationId xmlns:p14="http://schemas.microsoft.com/office/powerpoint/2010/main" val="359112305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533400" y="228600"/>
            <a:ext cx="6553200" cy="457200"/>
          </a:xfrm>
        </p:spPr>
        <p:txBody>
          <a:bodyPr/>
          <a:lstStyle/>
          <a:p>
            <a:pPr eaLnBrk="1" hangingPunct="1"/>
            <a:r>
              <a:rPr lang="en-US" sz="2400" b="1" u="sng" smtClean="0">
                <a:solidFill>
                  <a:srgbClr val="C00000"/>
                </a:solidFill>
              </a:rPr>
              <a:t>VOTING BY BLIND AND INFIRM VOTERS</a:t>
            </a:r>
            <a:endParaRPr lang="en-US" sz="2400" u="sng" smtClean="0">
              <a:solidFill>
                <a:srgbClr val="C00000"/>
              </a:solidFill>
            </a:endParaRPr>
          </a:p>
        </p:txBody>
      </p:sp>
      <p:sp>
        <p:nvSpPr>
          <p:cNvPr id="7" name="Content Placeholder 6"/>
          <p:cNvSpPr>
            <a:spLocks noGrp="1"/>
          </p:cNvSpPr>
          <p:nvPr>
            <p:ph idx="1"/>
          </p:nvPr>
        </p:nvSpPr>
        <p:spPr>
          <a:xfrm>
            <a:off x="685800" y="990600"/>
            <a:ext cx="6461125" cy="4343400"/>
          </a:xfrm>
        </p:spPr>
        <p:txBody>
          <a:bodyPr rtlCol="0">
            <a:normAutofit lnSpcReduction="10000"/>
          </a:bodyPr>
          <a:lstStyle/>
          <a:p>
            <a:pPr marL="365760" indent="-283464" defTabSz="731520" eaLnBrk="1" fontAlgn="auto" hangingPunct="1">
              <a:lnSpc>
                <a:spcPct val="80000"/>
              </a:lnSpc>
              <a:spcAft>
                <a:spcPts val="0"/>
              </a:spcAft>
              <a:buFont typeface="Wingdings 2"/>
              <a:buNone/>
              <a:defRPr/>
            </a:pPr>
            <a:r>
              <a:rPr lang="en-US" sz="1800" dirty="0" smtClean="0">
                <a:latin typeface="Candara" pitchFamily="34" charset="0"/>
              </a:rPr>
              <a:t>	Blind voters may vote through </a:t>
            </a:r>
            <a:r>
              <a:rPr lang="en-US" sz="1800" i="1" dirty="0" smtClean="0">
                <a:latin typeface="Candara" pitchFamily="34" charset="0"/>
              </a:rPr>
              <a:t>Braille</a:t>
            </a:r>
            <a:r>
              <a:rPr lang="en-US" sz="1800" dirty="0" smtClean="0">
                <a:latin typeface="Candara" pitchFamily="34" charset="0"/>
              </a:rPr>
              <a:t> system available in EVM. The procedure may be explained to him by Dummy cardboard EVM by Pr.O if necessary,</a:t>
            </a:r>
          </a:p>
          <a:p>
            <a:pPr marL="365760" indent="-283464" defTabSz="731520" eaLnBrk="1" fontAlgn="auto" hangingPunct="1">
              <a:lnSpc>
                <a:spcPct val="80000"/>
              </a:lnSpc>
              <a:spcAft>
                <a:spcPts val="0"/>
              </a:spcAft>
              <a:buFont typeface="Wingdings 2"/>
              <a:buNone/>
              <a:defRPr/>
            </a:pPr>
            <a:endParaRPr lang="en-US" sz="1800" dirty="0" smtClean="0">
              <a:latin typeface="Candara" pitchFamily="34" charset="0"/>
            </a:endParaRPr>
          </a:p>
          <a:p>
            <a:pPr marL="365760" indent="-283464" defTabSz="731520" eaLnBrk="1" fontAlgn="auto" hangingPunct="1">
              <a:lnSpc>
                <a:spcPct val="80000"/>
              </a:lnSpc>
              <a:spcAft>
                <a:spcPts val="0"/>
              </a:spcAft>
              <a:buFont typeface="Wingdings 2"/>
              <a:buChar char=""/>
              <a:defRPr/>
            </a:pPr>
            <a:r>
              <a:rPr lang="en-US" sz="1800" dirty="0" smtClean="0">
                <a:latin typeface="Candara" pitchFamily="34" charset="0"/>
              </a:rPr>
              <a:t>Or else a companion may be allowed of not less than 18 years of age;</a:t>
            </a:r>
          </a:p>
          <a:p>
            <a:pPr marL="365760" indent="-283464" defTabSz="731520" eaLnBrk="1" fontAlgn="auto" hangingPunct="1">
              <a:lnSpc>
                <a:spcPct val="80000"/>
              </a:lnSpc>
              <a:spcAft>
                <a:spcPts val="0"/>
              </a:spcAft>
              <a:buFont typeface="Wingdings 2"/>
              <a:buNone/>
              <a:defRPr/>
            </a:pPr>
            <a:endParaRPr lang="en-US" sz="1800" dirty="0" smtClean="0">
              <a:latin typeface="Candara" pitchFamily="34" charset="0"/>
            </a:endParaRPr>
          </a:p>
          <a:p>
            <a:pPr marL="365760" indent="-283464" defTabSz="731520" eaLnBrk="1" fontAlgn="auto" hangingPunct="1">
              <a:lnSpc>
                <a:spcPct val="80000"/>
              </a:lnSpc>
              <a:spcAft>
                <a:spcPts val="0"/>
              </a:spcAft>
              <a:buFont typeface="Wingdings 2"/>
              <a:buChar char=""/>
              <a:defRPr/>
            </a:pPr>
            <a:r>
              <a:rPr lang="en-US" sz="1800" dirty="0" smtClean="0">
                <a:latin typeface="Candara" pitchFamily="34" charset="0"/>
              </a:rPr>
              <a:t>No person shall be permitted to act as companion of more than one elector at any polling station on the same day;</a:t>
            </a:r>
          </a:p>
          <a:p>
            <a:pPr marL="365760" indent="-283464" defTabSz="731520" eaLnBrk="1" fontAlgn="auto" hangingPunct="1">
              <a:lnSpc>
                <a:spcPct val="80000"/>
              </a:lnSpc>
              <a:spcAft>
                <a:spcPts val="0"/>
              </a:spcAft>
              <a:buFont typeface="Wingdings 2"/>
              <a:buNone/>
              <a:defRPr/>
            </a:pPr>
            <a:endParaRPr lang="en-US" sz="1800" dirty="0" smtClean="0">
              <a:latin typeface="Candara" pitchFamily="34" charset="0"/>
            </a:endParaRPr>
          </a:p>
          <a:p>
            <a:pPr marL="365760" indent="-283464" defTabSz="731520" eaLnBrk="1" fontAlgn="auto" hangingPunct="1">
              <a:lnSpc>
                <a:spcPct val="80000"/>
              </a:lnSpc>
              <a:spcAft>
                <a:spcPts val="0"/>
              </a:spcAft>
              <a:buFont typeface="Wingdings 2"/>
              <a:buChar char=""/>
              <a:defRPr/>
            </a:pPr>
            <a:r>
              <a:rPr lang="en-US" sz="1800" dirty="0" smtClean="0">
                <a:latin typeface="Candara" pitchFamily="34" charset="0"/>
              </a:rPr>
              <a:t>Get a declaration from the companion in this respect and also that he would keep secret the vote recorded by him on behalf of blind/infirm voter;</a:t>
            </a:r>
          </a:p>
          <a:p>
            <a:pPr marL="365760" indent="-283464" defTabSz="731520" eaLnBrk="1" fontAlgn="auto" hangingPunct="1">
              <a:lnSpc>
                <a:spcPct val="80000"/>
              </a:lnSpc>
              <a:spcAft>
                <a:spcPts val="0"/>
              </a:spcAft>
              <a:buFont typeface="Wingdings 2"/>
              <a:buNone/>
              <a:defRPr/>
            </a:pPr>
            <a:endParaRPr lang="en-US" sz="1800" dirty="0" smtClean="0">
              <a:latin typeface="Candara" pitchFamily="34" charset="0"/>
            </a:endParaRPr>
          </a:p>
          <a:p>
            <a:pPr marL="365760" indent="-283464" defTabSz="731520" eaLnBrk="1" fontAlgn="auto" hangingPunct="1">
              <a:lnSpc>
                <a:spcPct val="80000"/>
              </a:lnSpc>
              <a:spcAft>
                <a:spcPts val="0"/>
              </a:spcAft>
              <a:buFont typeface="Wingdings 2"/>
              <a:buChar char=""/>
              <a:defRPr/>
            </a:pPr>
            <a:r>
              <a:rPr lang="en-US" sz="1800" dirty="0" smtClean="0">
                <a:latin typeface="Candara" pitchFamily="34" charset="0"/>
              </a:rPr>
              <a:t>Keep a record of all such cases in </a:t>
            </a:r>
            <a:r>
              <a:rPr lang="en-US" sz="1800" u="sng" dirty="0" smtClean="0">
                <a:latin typeface="Candara" pitchFamily="34" charset="0"/>
              </a:rPr>
              <a:t>Form 14A;</a:t>
            </a:r>
          </a:p>
          <a:p>
            <a:pPr marL="365760" indent="-283464" defTabSz="731520" eaLnBrk="1" fontAlgn="auto" hangingPunct="1">
              <a:lnSpc>
                <a:spcPct val="80000"/>
              </a:lnSpc>
              <a:spcAft>
                <a:spcPts val="0"/>
              </a:spcAft>
              <a:buFont typeface="Wingdings 2"/>
              <a:buNone/>
              <a:defRPr/>
            </a:pPr>
            <a:endParaRPr lang="en-US" sz="1800" dirty="0" smtClean="0">
              <a:latin typeface="Candara" pitchFamily="34" charset="0"/>
            </a:endParaRPr>
          </a:p>
          <a:p>
            <a:pPr marL="365760" indent="-283464" defTabSz="731520" eaLnBrk="1" fontAlgn="auto" hangingPunct="1">
              <a:lnSpc>
                <a:spcPct val="80000"/>
              </a:lnSpc>
              <a:spcAft>
                <a:spcPts val="0"/>
              </a:spcAft>
              <a:buFont typeface="Wingdings 2"/>
              <a:buChar char=""/>
              <a:defRPr/>
            </a:pPr>
            <a:r>
              <a:rPr lang="en-US" sz="1800" dirty="0" smtClean="0">
                <a:latin typeface="Candara" pitchFamily="34" charset="0"/>
              </a:rPr>
              <a:t>No polling personnel should act as a companion</a:t>
            </a:r>
            <a:endParaRPr lang="en-US" sz="1800" dirty="0">
              <a:latin typeface="Candara" pitchFamily="34"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4992"/>
            <a:ext cx="6624805" cy="4876800"/>
          </a:xfrm>
        </p:spPr>
        <p:txBody>
          <a:bodyPr>
            <a:normAutofit/>
          </a:bodyPr>
          <a:lstStyle/>
          <a:p>
            <a:pPr algn="just">
              <a:buNone/>
            </a:pPr>
            <a:endParaRPr lang="en-US" sz="1600" b="1" dirty="0"/>
          </a:p>
          <a:p>
            <a:pPr algn="just">
              <a:buNone/>
            </a:pPr>
            <a:r>
              <a:rPr lang="en-US" sz="1800" b="1" dirty="0">
                <a:solidFill>
                  <a:srgbClr val="0070C0"/>
                </a:solidFill>
              </a:rPr>
              <a:t>Voting  by Blind and infirm Voters-instructions  </a:t>
            </a:r>
            <a:r>
              <a:rPr lang="en-US" sz="1600" dirty="0" smtClean="0"/>
              <a:t>(</a:t>
            </a:r>
            <a:r>
              <a:rPr lang="en-US" sz="1600" b="1" i="1" dirty="0" smtClean="0">
                <a:solidFill>
                  <a:srgbClr val="7030A0"/>
                </a:solidFill>
              </a:rPr>
              <a:t>ECI instruction </a:t>
            </a:r>
            <a:r>
              <a:rPr lang="en-IN" sz="1600" b="1" i="1" dirty="0" smtClean="0">
                <a:solidFill>
                  <a:srgbClr val="7030A0"/>
                </a:solidFill>
              </a:rPr>
              <a:t>No</a:t>
            </a:r>
            <a:r>
              <a:rPr lang="en-IN" sz="1600" b="1" i="1" dirty="0">
                <a:solidFill>
                  <a:srgbClr val="7030A0"/>
                </a:solidFill>
              </a:rPr>
              <a:t>. </a:t>
            </a:r>
            <a:r>
              <a:rPr lang="en-US" sz="1600" b="1" i="1" dirty="0">
                <a:solidFill>
                  <a:srgbClr val="7030A0"/>
                </a:solidFill>
              </a:rPr>
              <a:t>4/MISC/ECI/LET/FUNC/JUD/SDR</a:t>
            </a:r>
            <a:r>
              <a:rPr lang="en-IN" sz="1600" b="1" i="1" dirty="0" smtClean="0">
                <a:solidFill>
                  <a:srgbClr val="7030A0"/>
                </a:solidFill>
              </a:rPr>
              <a:t>  Dated</a:t>
            </a:r>
            <a:r>
              <a:rPr lang="en-IN" sz="1600" b="1" i="1" dirty="0">
                <a:solidFill>
                  <a:srgbClr val="7030A0"/>
                </a:solidFill>
              </a:rPr>
              <a:t>: </a:t>
            </a:r>
            <a:r>
              <a:rPr lang="en-IN" sz="1600" b="1" i="1" dirty="0" smtClean="0">
                <a:solidFill>
                  <a:srgbClr val="7030A0"/>
                </a:solidFill>
              </a:rPr>
              <a:t>23</a:t>
            </a:r>
            <a:r>
              <a:rPr lang="en-IN" sz="1600" b="1" i="1" baseline="30000" dirty="0" smtClean="0">
                <a:solidFill>
                  <a:srgbClr val="7030A0"/>
                </a:solidFill>
              </a:rPr>
              <a:t>rd</a:t>
            </a:r>
            <a:r>
              <a:rPr lang="en-IN" sz="1600" b="1" i="1" dirty="0" smtClean="0">
                <a:solidFill>
                  <a:srgbClr val="7030A0"/>
                </a:solidFill>
              </a:rPr>
              <a:t>  October</a:t>
            </a:r>
            <a:r>
              <a:rPr lang="en-IN" sz="1600" b="1" i="1" dirty="0">
                <a:solidFill>
                  <a:srgbClr val="7030A0"/>
                </a:solidFill>
              </a:rPr>
              <a:t>, </a:t>
            </a:r>
            <a:r>
              <a:rPr lang="en-IN" sz="1600" b="1" i="1" dirty="0" smtClean="0">
                <a:solidFill>
                  <a:srgbClr val="7030A0"/>
                </a:solidFill>
              </a:rPr>
              <a:t>2017</a:t>
            </a:r>
            <a:r>
              <a:rPr lang="en-US" sz="1600" dirty="0" smtClean="0"/>
              <a:t>)</a:t>
            </a:r>
          </a:p>
          <a:p>
            <a:pPr algn="just">
              <a:buNone/>
            </a:pPr>
            <a:endParaRPr lang="en-US" sz="300" dirty="0"/>
          </a:p>
          <a:p>
            <a:pPr algn="just"/>
            <a:r>
              <a:rPr lang="en-US" sz="1600" b="1" dirty="0">
                <a:solidFill>
                  <a:srgbClr val="0000FF"/>
                </a:solidFill>
              </a:rPr>
              <a:t>Infirm  voters  who  are capable  of voting  </a:t>
            </a:r>
            <a:r>
              <a:rPr lang="en-US" sz="1600" dirty="0"/>
              <a:t>by herself</a:t>
            </a:r>
            <a:r>
              <a:rPr lang="en-US" sz="1600" dirty="0" smtClean="0"/>
              <a:t>/ himself  by </a:t>
            </a:r>
            <a:r>
              <a:rPr lang="en-US" sz="1600" dirty="0"/>
              <a:t>pressing  the button  of the candidate </a:t>
            </a:r>
            <a:r>
              <a:rPr lang="en-US" sz="1600" dirty="0" smtClean="0"/>
              <a:t> of  </a:t>
            </a:r>
            <a:r>
              <a:rPr lang="en-US" sz="1600" dirty="0"/>
              <a:t>his  choice  on  the  balloting   unit  of  EVM  shall  be  permitted  </a:t>
            </a:r>
            <a:r>
              <a:rPr lang="en-US" sz="1600" dirty="0" smtClean="0"/>
              <a:t>authorized </a:t>
            </a:r>
            <a:r>
              <a:rPr lang="en-US" sz="1600" b="1" dirty="0">
                <a:solidFill>
                  <a:srgbClr val="FF0000"/>
                </a:solidFill>
              </a:rPr>
              <a:t>companion   only  up  to  Voting  Compartment</a:t>
            </a:r>
            <a:r>
              <a:rPr lang="en-US" sz="1600" b="1" dirty="0"/>
              <a:t> </a:t>
            </a:r>
            <a:r>
              <a:rPr lang="en-US" sz="1600" dirty="0"/>
              <a:t>  in  the  Polling   Station,  but  </a:t>
            </a:r>
            <a:r>
              <a:rPr lang="en-US" sz="1600" b="1" dirty="0">
                <a:solidFill>
                  <a:srgbClr val="FF0000"/>
                </a:solidFill>
              </a:rPr>
              <a:t>not  insid</a:t>
            </a:r>
            <a:r>
              <a:rPr lang="en-US" sz="1600" dirty="0">
                <a:solidFill>
                  <a:srgbClr val="FF0000"/>
                </a:solidFill>
              </a:rPr>
              <a:t>e</a:t>
            </a:r>
            <a:r>
              <a:rPr lang="en-US" sz="1600" dirty="0"/>
              <a:t>  the Voting  </a:t>
            </a:r>
            <a:r>
              <a:rPr lang="en-US" sz="1600" dirty="0" smtClean="0"/>
              <a:t>Compartment. This  </a:t>
            </a:r>
            <a:r>
              <a:rPr lang="en-US" sz="1600" dirty="0"/>
              <a:t>will  apply  in cases  where  the  nature  of physical  infirmity  </a:t>
            </a:r>
            <a:r>
              <a:rPr lang="en-US" sz="1600" dirty="0" smtClean="0"/>
              <a:t>is </a:t>
            </a:r>
            <a:r>
              <a:rPr lang="en-US" sz="1600" dirty="0"/>
              <a:t>such  that  the  </a:t>
            </a:r>
            <a:r>
              <a:rPr lang="en-US" sz="1600" b="1" dirty="0">
                <a:solidFill>
                  <a:srgbClr val="FF0000"/>
                </a:solidFill>
              </a:rPr>
              <a:t>elector  needs  assistance   only  for  his  movement  </a:t>
            </a:r>
            <a:r>
              <a:rPr lang="en-US" sz="1600" b="1" dirty="0" smtClean="0">
                <a:solidFill>
                  <a:srgbClr val="FF0000"/>
                </a:solidFill>
              </a:rPr>
              <a:t>and  </a:t>
            </a:r>
            <a:r>
              <a:rPr lang="en-US" sz="1600" b="1" dirty="0">
                <a:solidFill>
                  <a:srgbClr val="FF0000"/>
                </a:solidFill>
              </a:rPr>
              <a:t>not  for  </a:t>
            </a:r>
            <a:r>
              <a:rPr lang="en-US" sz="1600" b="1" dirty="0" smtClean="0">
                <a:solidFill>
                  <a:srgbClr val="FF0000"/>
                </a:solidFill>
              </a:rPr>
              <a:t>voting</a:t>
            </a:r>
            <a:r>
              <a:rPr lang="en-US" sz="1600" b="1" dirty="0" smtClean="0"/>
              <a:t>. </a:t>
            </a:r>
            <a:r>
              <a:rPr lang="en-US" sz="1600" dirty="0" smtClean="0"/>
              <a:t>The </a:t>
            </a:r>
            <a:r>
              <a:rPr lang="en-US" sz="1600" dirty="0"/>
              <a:t>Presiding  Officer  has to take decision  in such </a:t>
            </a:r>
            <a:r>
              <a:rPr lang="en-US" sz="1600" dirty="0" smtClean="0"/>
              <a:t>cases.</a:t>
            </a:r>
          </a:p>
          <a:p>
            <a:pPr algn="just"/>
            <a:r>
              <a:rPr lang="en-US" sz="1600" dirty="0"/>
              <a:t>Sub-rule  (2) of Rule 49N provides  that the Presiding  Officer  shall keep  a record  of cases where  electors  record  vote  with  the  assistance  of </a:t>
            </a:r>
            <a:r>
              <a:rPr lang="en-US" sz="1600" dirty="0" smtClean="0"/>
              <a:t>companion in Form 14A</a:t>
            </a:r>
            <a:r>
              <a:rPr lang="en-US" sz="1600" dirty="0"/>
              <a:t>. This  should cover  all cases  where the companion  is permitted  to go into the voting  compartment   with the  elector  to assist  him  in recording  the vote.  Cases  where  a </a:t>
            </a:r>
            <a:r>
              <a:rPr lang="en-US" sz="1600" b="1" dirty="0">
                <a:solidFill>
                  <a:srgbClr val="0432FF"/>
                </a:solidFill>
              </a:rPr>
              <a:t>companion   only  comes  to assist  the elector  in his movement  and does not go into the voting  compartment  </a:t>
            </a:r>
            <a:r>
              <a:rPr lang="en-US" sz="1600" b="1" dirty="0" smtClean="0">
                <a:solidFill>
                  <a:srgbClr val="0432FF"/>
                </a:solidFill>
              </a:rPr>
              <a:t>shall </a:t>
            </a:r>
            <a:r>
              <a:rPr lang="en-US" sz="1600" b="1" dirty="0">
                <a:solidFill>
                  <a:srgbClr val="0432FF"/>
                </a:solidFill>
              </a:rPr>
              <a:t>not be included  in Form  14A</a:t>
            </a:r>
            <a:r>
              <a:rPr lang="en-US" sz="1600" b="1" dirty="0" smtClean="0">
                <a:solidFill>
                  <a:srgbClr val="0432FF"/>
                </a:solidFill>
              </a:rPr>
              <a:t>.</a:t>
            </a:r>
            <a:endParaRPr lang="en-US" sz="1600" b="1" dirty="0">
              <a:solidFill>
                <a:srgbClr val="0432FF"/>
              </a:solidFill>
            </a:endParaRPr>
          </a:p>
        </p:txBody>
      </p:sp>
    </p:spTree>
    <p:extLst>
      <p:ext uri="{BB962C8B-B14F-4D97-AF65-F5344CB8AC3E}">
        <p14:creationId xmlns:p14="http://schemas.microsoft.com/office/powerpoint/2010/main" val="233899071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4992"/>
            <a:ext cx="6624805" cy="4876800"/>
          </a:xfrm>
        </p:spPr>
        <p:txBody>
          <a:bodyPr>
            <a:normAutofit/>
          </a:bodyPr>
          <a:lstStyle/>
          <a:p>
            <a:pPr algn="just">
              <a:buNone/>
            </a:pPr>
            <a:endParaRPr lang="en-US" sz="1600" b="1" dirty="0"/>
          </a:p>
          <a:p>
            <a:pPr algn="just">
              <a:buNone/>
            </a:pPr>
            <a:r>
              <a:rPr lang="en-US" sz="1800" b="1" dirty="0">
                <a:solidFill>
                  <a:srgbClr val="0070C0"/>
                </a:solidFill>
              </a:rPr>
              <a:t>Voting  by Blind and infirm Voters-instructions  </a:t>
            </a:r>
            <a:r>
              <a:rPr lang="en-US" sz="1600" dirty="0" smtClean="0"/>
              <a:t>(</a:t>
            </a:r>
            <a:r>
              <a:rPr lang="en-US" sz="1600" b="1" i="1" dirty="0" smtClean="0">
                <a:solidFill>
                  <a:srgbClr val="7030A0"/>
                </a:solidFill>
              </a:rPr>
              <a:t>ECI instruction </a:t>
            </a:r>
            <a:r>
              <a:rPr lang="en-IN" sz="1600" b="1" i="1" dirty="0" smtClean="0">
                <a:solidFill>
                  <a:srgbClr val="7030A0"/>
                </a:solidFill>
              </a:rPr>
              <a:t>No</a:t>
            </a:r>
            <a:r>
              <a:rPr lang="en-IN" sz="1600" b="1" i="1" dirty="0">
                <a:solidFill>
                  <a:srgbClr val="7030A0"/>
                </a:solidFill>
              </a:rPr>
              <a:t>. </a:t>
            </a:r>
            <a:r>
              <a:rPr lang="en-US" sz="1600" b="1" i="1" dirty="0">
                <a:solidFill>
                  <a:srgbClr val="7030A0"/>
                </a:solidFill>
              </a:rPr>
              <a:t>4/MISC/ECI/LET/FUNC/JUD/SDR</a:t>
            </a:r>
            <a:r>
              <a:rPr lang="en-IN" sz="1600" b="1" i="1" dirty="0" smtClean="0">
                <a:solidFill>
                  <a:srgbClr val="7030A0"/>
                </a:solidFill>
              </a:rPr>
              <a:t>  Dated</a:t>
            </a:r>
            <a:r>
              <a:rPr lang="en-IN" sz="1600" b="1" i="1" dirty="0">
                <a:solidFill>
                  <a:srgbClr val="7030A0"/>
                </a:solidFill>
              </a:rPr>
              <a:t>: </a:t>
            </a:r>
            <a:r>
              <a:rPr lang="en-IN" sz="1600" b="1" i="1" dirty="0" smtClean="0">
                <a:solidFill>
                  <a:srgbClr val="7030A0"/>
                </a:solidFill>
              </a:rPr>
              <a:t>23</a:t>
            </a:r>
            <a:r>
              <a:rPr lang="en-IN" sz="1600" b="1" i="1" baseline="30000" dirty="0" smtClean="0">
                <a:solidFill>
                  <a:srgbClr val="7030A0"/>
                </a:solidFill>
              </a:rPr>
              <a:t>rd</a:t>
            </a:r>
            <a:r>
              <a:rPr lang="en-IN" sz="1600" b="1" i="1" dirty="0" smtClean="0">
                <a:solidFill>
                  <a:srgbClr val="7030A0"/>
                </a:solidFill>
              </a:rPr>
              <a:t>  October</a:t>
            </a:r>
            <a:r>
              <a:rPr lang="en-IN" sz="1600" b="1" i="1" dirty="0">
                <a:solidFill>
                  <a:srgbClr val="7030A0"/>
                </a:solidFill>
              </a:rPr>
              <a:t>, </a:t>
            </a:r>
            <a:r>
              <a:rPr lang="en-IN" sz="1600" b="1" i="1" dirty="0" smtClean="0">
                <a:solidFill>
                  <a:srgbClr val="7030A0"/>
                </a:solidFill>
              </a:rPr>
              <a:t>2017</a:t>
            </a:r>
            <a:r>
              <a:rPr lang="en-US" sz="1600" dirty="0" smtClean="0"/>
              <a:t>)</a:t>
            </a:r>
          </a:p>
          <a:p>
            <a:pPr algn="just">
              <a:buNone/>
            </a:pPr>
            <a:endParaRPr lang="en-US" sz="1600" dirty="0" smtClean="0"/>
          </a:p>
          <a:p>
            <a:pPr algn="just"/>
            <a:r>
              <a:rPr lang="en-US" sz="1800" dirty="0" smtClean="0"/>
              <a:t>While   </a:t>
            </a:r>
            <a:r>
              <a:rPr lang="en-US" sz="1800" b="1" dirty="0">
                <a:solidFill>
                  <a:srgbClr val="0000FF"/>
                </a:solidFill>
              </a:rPr>
              <a:t>Scrutinizing</a:t>
            </a:r>
            <a:r>
              <a:rPr lang="en-US" sz="1800" dirty="0"/>
              <a:t>   of  various   documents   such  as  the  </a:t>
            </a:r>
            <a:r>
              <a:rPr lang="en-US" sz="1800" b="1" dirty="0" smtClean="0">
                <a:solidFill>
                  <a:srgbClr val="FF0000"/>
                </a:solidFill>
              </a:rPr>
              <a:t>Form 17A</a:t>
            </a:r>
            <a:r>
              <a:rPr lang="en-US" sz="1800" dirty="0"/>
              <a:t>,   </a:t>
            </a:r>
            <a:r>
              <a:rPr lang="en-US" sz="1800" b="1" dirty="0">
                <a:solidFill>
                  <a:srgbClr val="FF0000"/>
                </a:solidFill>
              </a:rPr>
              <a:t>Presiding  </a:t>
            </a:r>
            <a:r>
              <a:rPr lang="en-US" sz="1800" b="1" dirty="0" smtClean="0">
                <a:solidFill>
                  <a:srgbClr val="FF0000"/>
                </a:solidFill>
              </a:rPr>
              <a:t>Officers </a:t>
            </a:r>
            <a:r>
              <a:rPr lang="en-US" sz="1800" b="1" dirty="0">
                <a:solidFill>
                  <a:srgbClr val="FF0000"/>
                </a:solidFill>
              </a:rPr>
              <a:t>Diaries  </a:t>
            </a:r>
            <a:r>
              <a:rPr lang="en-US" sz="1800" dirty="0" smtClean="0"/>
              <a:t>etc., </a:t>
            </a:r>
            <a:r>
              <a:rPr lang="en-US" sz="1800" dirty="0"/>
              <a:t>by the </a:t>
            </a:r>
            <a:r>
              <a:rPr lang="en-US" sz="1800" b="1" dirty="0">
                <a:solidFill>
                  <a:srgbClr val="0000FF"/>
                </a:solidFill>
              </a:rPr>
              <a:t>Observer  and Returning  Officer </a:t>
            </a:r>
            <a:r>
              <a:rPr lang="en-US" sz="1800" dirty="0"/>
              <a:t> on the day following  the day of poll, </a:t>
            </a:r>
            <a:r>
              <a:rPr lang="en-US" sz="1800" b="1" dirty="0" smtClean="0">
                <a:solidFill>
                  <a:srgbClr val="FF0000"/>
                </a:solidFill>
              </a:rPr>
              <a:t>Form 14 A </a:t>
            </a:r>
            <a:r>
              <a:rPr lang="en-US" sz="1800" b="1" dirty="0">
                <a:solidFill>
                  <a:srgbClr val="0432FF"/>
                </a:solidFill>
              </a:rPr>
              <a:t>shall also be scrutinized  </a:t>
            </a:r>
            <a:r>
              <a:rPr lang="en-US" sz="1800" dirty="0"/>
              <a:t>to see whether  there are unusually  larger  no. of cases of  companions   accompanying   the  electors   in  recording   votes  in  any  Polling   Station, which  may create  suspicion  about the fairness  of poll.</a:t>
            </a:r>
          </a:p>
        </p:txBody>
      </p:sp>
    </p:spTree>
    <p:extLst>
      <p:ext uri="{BB962C8B-B14F-4D97-AF65-F5344CB8AC3E}">
        <p14:creationId xmlns:p14="http://schemas.microsoft.com/office/powerpoint/2010/main" val="230501237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4992"/>
            <a:ext cx="6624805" cy="4876800"/>
          </a:xfrm>
        </p:spPr>
        <p:txBody>
          <a:bodyPr>
            <a:normAutofit/>
          </a:bodyPr>
          <a:lstStyle/>
          <a:p>
            <a:pPr algn="just"/>
            <a:r>
              <a:rPr lang="en-US" sz="1800" dirty="0" smtClean="0"/>
              <a:t>As   </a:t>
            </a:r>
            <a:r>
              <a:rPr lang="en-US" sz="1800" dirty="0"/>
              <a:t>per  the  first  proviso   to  sub-rule   (1)  of  Rule  49N,  one  person   cannot   act  as  the companion   of  more  than  one  elector.   In  order  to  facilitate   the  polling   staff  to  ensure </a:t>
            </a:r>
            <a:r>
              <a:rPr lang="en-US" sz="1800" dirty="0" smtClean="0"/>
              <a:t>compliance of  </a:t>
            </a:r>
            <a:r>
              <a:rPr lang="en-US" sz="1800" dirty="0"/>
              <a:t>these   provisions,   application   of  indelible   ink  shall   also  apply </a:t>
            </a:r>
            <a:r>
              <a:rPr lang="en-US" sz="1800" dirty="0" smtClean="0"/>
              <a:t>to the </a:t>
            </a:r>
            <a:r>
              <a:rPr lang="en-US" sz="1800" dirty="0"/>
              <a:t>companion. </a:t>
            </a:r>
            <a:r>
              <a:rPr lang="en-US" sz="1800" b="1" dirty="0" smtClean="0">
                <a:solidFill>
                  <a:srgbClr val="FF0000"/>
                </a:solidFill>
              </a:rPr>
              <a:t>Indelible ink</a:t>
            </a:r>
            <a:r>
              <a:rPr lang="en-US" sz="1800" b="1" dirty="0" smtClean="0"/>
              <a:t> </a:t>
            </a:r>
            <a:r>
              <a:rPr lang="en-US" sz="1800" dirty="0" smtClean="0"/>
              <a:t>shall be applied </a:t>
            </a:r>
            <a:r>
              <a:rPr lang="en-US" sz="1800" b="1" dirty="0" smtClean="0">
                <a:solidFill>
                  <a:srgbClr val="FF0000"/>
                </a:solidFill>
              </a:rPr>
              <a:t>on </a:t>
            </a:r>
            <a:r>
              <a:rPr lang="en-US" sz="1800" b="1" dirty="0">
                <a:solidFill>
                  <a:srgbClr val="FF0000"/>
                </a:solidFill>
              </a:rPr>
              <a:t>the </a:t>
            </a:r>
            <a:r>
              <a:rPr lang="en-US" sz="1800" b="1" dirty="0" smtClean="0">
                <a:solidFill>
                  <a:srgbClr val="FF0000"/>
                </a:solidFill>
              </a:rPr>
              <a:t>right  </a:t>
            </a:r>
            <a:r>
              <a:rPr lang="en-US" sz="1800" b="1" dirty="0">
                <a:solidFill>
                  <a:srgbClr val="FF0000"/>
                </a:solidFill>
              </a:rPr>
              <a:t>index  finger  of  the  companion</a:t>
            </a:r>
            <a:r>
              <a:rPr lang="en-US" sz="1800" dirty="0"/>
              <a:t>. Marking  of ink on the </a:t>
            </a:r>
            <a:r>
              <a:rPr lang="en-US" sz="1800" b="1" dirty="0">
                <a:solidFill>
                  <a:srgbClr val="FF0000"/>
                </a:solidFill>
              </a:rPr>
              <a:t>left index  finger of the elector  in such cases shall continue  to apply </a:t>
            </a:r>
            <a:r>
              <a:rPr lang="en-US" sz="1800" dirty="0"/>
              <a:t>as per the existing  provisions.</a:t>
            </a:r>
          </a:p>
          <a:p>
            <a:pPr algn="just"/>
            <a:r>
              <a:rPr lang="en-US" sz="1800" dirty="0"/>
              <a:t>Before   an   elector   is  permitted    to   take   with   him   a  companion    inside   the   voting compartment,   the </a:t>
            </a:r>
            <a:r>
              <a:rPr lang="en-US" sz="1800" b="1" dirty="0">
                <a:solidFill>
                  <a:srgbClr val="FF0000"/>
                </a:solidFill>
              </a:rPr>
              <a:t>right index  finger  of the companion  should  be checked</a:t>
            </a:r>
            <a:r>
              <a:rPr lang="en-US" sz="1800" dirty="0">
                <a:solidFill>
                  <a:srgbClr val="FF0000"/>
                </a:solidFill>
              </a:rPr>
              <a:t> </a:t>
            </a:r>
            <a:r>
              <a:rPr lang="en-US" sz="1800" dirty="0"/>
              <a:t> to ensure  that it is not already  marked  with  indelible  ink.  If it is found to be already  marked,  such person cannot be permitted  to be companion  for the purpose  of Rule 49N.</a:t>
            </a:r>
          </a:p>
          <a:p>
            <a:pPr algn="just"/>
            <a:r>
              <a:rPr lang="en-US" sz="1800" dirty="0"/>
              <a:t>Companion    shall    leave   Polling    Station    </a:t>
            </a:r>
            <a:r>
              <a:rPr lang="en-US" sz="1800" dirty="0" smtClean="0"/>
              <a:t>Location immediately    </a:t>
            </a:r>
            <a:r>
              <a:rPr lang="en-US" sz="1800" dirty="0"/>
              <a:t>after   assisting    an infirm/blind  voter.</a:t>
            </a:r>
          </a:p>
          <a:p>
            <a:endParaRPr lang="en-US" sz="1800" dirty="0"/>
          </a:p>
        </p:txBody>
      </p:sp>
    </p:spTree>
    <p:extLst>
      <p:ext uri="{BB962C8B-B14F-4D97-AF65-F5344CB8AC3E}">
        <p14:creationId xmlns:p14="http://schemas.microsoft.com/office/powerpoint/2010/main" val="148381806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1147763" y="219075"/>
            <a:ext cx="5999162" cy="314325"/>
          </a:xfrm>
        </p:spPr>
        <p:txBody>
          <a:bodyPr/>
          <a:lstStyle/>
          <a:p>
            <a:pPr eaLnBrk="1" hangingPunct="1"/>
            <a:r>
              <a:rPr lang="en-US" sz="2800" b="1" u="sng" smtClean="0">
                <a:solidFill>
                  <a:srgbClr val="00B0F0"/>
                </a:solidFill>
              </a:rPr>
              <a:t>CHALLENGED VOTES</a:t>
            </a:r>
            <a:endParaRPr lang="en-US" sz="2800" u="sng" smtClean="0">
              <a:solidFill>
                <a:srgbClr val="00B0F0"/>
              </a:solidFill>
            </a:endParaRPr>
          </a:p>
        </p:txBody>
      </p:sp>
      <p:sp>
        <p:nvSpPr>
          <p:cNvPr id="7" name="Content Placeholder 6"/>
          <p:cNvSpPr>
            <a:spLocks noGrp="1"/>
          </p:cNvSpPr>
          <p:nvPr>
            <p:ph idx="1"/>
          </p:nvPr>
        </p:nvSpPr>
        <p:spPr>
          <a:xfrm>
            <a:off x="381000" y="685800"/>
            <a:ext cx="6629400" cy="4572000"/>
          </a:xfrm>
        </p:spPr>
        <p:txBody>
          <a:bodyPr rtlCol="0">
            <a:normAutofit fontScale="92500" lnSpcReduction="10000"/>
          </a:bodyPr>
          <a:lstStyle/>
          <a:p>
            <a:pPr marL="365760" indent="-283464" defTabSz="731520" eaLnBrk="1" fontAlgn="auto" hangingPunct="1">
              <a:lnSpc>
                <a:spcPct val="80000"/>
              </a:lnSpc>
              <a:spcAft>
                <a:spcPts val="0"/>
              </a:spcAft>
              <a:buFont typeface="Wingdings 2"/>
              <a:buNone/>
              <a:defRPr/>
            </a:pPr>
            <a:r>
              <a:rPr lang="en-US" sz="1800" dirty="0" smtClean="0">
                <a:latin typeface="Candara" pitchFamily="34" charset="0"/>
              </a:rPr>
              <a:t>Entertain a challenge from polling agent only after he deposits Rs. 2 in cash</a:t>
            </a:r>
          </a:p>
          <a:p>
            <a:pPr marL="365760" indent="-283464" defTabSz="731520" eaLnBrk="1" fontAlgn="auto" hangingPunct="1">
              <a:lnSpc>
                <a:spcPct val="80000"/>
              </a:lnSpc>
              <a:spcAft>
                <a:spcPts val="0"/>
              </a:spcAft>
              <a:buFont typeface="Wingdings 2"/>
              <a:buNone/>
              <a:defRPr/>
            </a:pPr>
            <a:endParaRPr lang="en-US" sz="1800" dirty="0" smtClean="0">
              <a:latin typeface="Candara" pitchFamily="34" charset="0"/>
            </a:endParaRPr>
          </a:p>
          <a:p>
            <a:pPr marL="365760" indent="-283464" defTabSz="731520" eaLnBrk="1" fontAlgn="auto" hangingPunct="1">
              <a:lnSpc>
                <a:spcPct val="80000"/>
              </a:lnSpc>
              <a:spcAft>
                <a:spcPts val="0"/>
              </a:spcAft>
              <a:buFont typeface="Wingdings 2"/>
              <a:buChar char=""/>
              <a:defRPr/>
            </a:pPr>
            <a:r>
              <a:rPr lang="en-US" sz="1800" dirty="0" smtClean="0">
                <a:latin typeface="Candara" pitchFamily="34" charset="0"/>
              </a:rPr>
              <a:t>Furnish a receipt to challenger;</a:t>
            </a:r>
          </a:p>
          <a:p>
            <a:pPr marL="365760" indent="-283464" defTabSz="731520" eaLnBrk="1" fontAlgn="auto" hangingPunct="1">
              <a:lnSpc>
                <a:spcPct val="80000"/>
              </a:lnSpc>
              <a:spcAft>
                <a:spcPts val="0"/>
              </a:spcAft>
              <a:buFont typeface="Wingdings 2"/>
              <a:buNone/>
              <a:defRPr/>
            </a:pPr>
            <a:endParaRPr lang="en-US" sz="1800" dirty="0" smtClean="0">
              <a:latin typeface="Candara" pitchFamily="34" charset="0"/>
            </a:endParaRPr>
          </a:p>
          <a:p>
            <a:pPr marL="365760" indent="-283464" defTabSz="731520" eaLnBrk="1" fontAlgn="auto" hangingPunct="1">
              <a:lnSpc>
                <a:spcPct val="80000"/>
              </a:lnSpc>
              <a:spcAft>
                <a:spcPts val="0"/>
              </a:spcAft>
              <a:buFont typeface="Wingdings 2"/>
              <a:buChar char=""/>
              <a:defRPr/>
            </a:pPr>
            <a:r>
              <a:rPr lang="en-US" sz="1800" dirty="0" smtClean="0">
                <a:latin typeface="Candara" pitchFamily="34" charset="0"/>
              </a:rPr>
              <a:t>Warn the person challenged about penalty for impersonating, enter his name and address in the list of challenged votes (form 14) and ask him to sign. If he refuses to do so, do not allow him to vote;</a:t>
            </a:r>
          </a:p>
          <a:p>
            <a:pPr marL="365760" indent="-283464" defTabSz="731520" eaLnBrk="1" fontAlgn="auto" hangingPunct="1">
              <a:lnSpc>
                <a:spcPct val="80000"/>
              </a:lnSpc>
              <a:spcAft>
                <a:spcPts val="0"/>
              </a:spcAft>
              <a:buFont typeface="Wingdings 2"/>
              <a:buNone/>
              <a:defRPr/>
            </a:pPr>
            <a:endParaRPr lang="en-US" sz="1800" dirty="0" smtClean="0">
              <a:latin typeface="Candara" pitchFamily="34" charset="0"/>
            </a:endParaRPr>
          </a:p>
          <a:p>
            <a:pPr marL="365760" indent="-283464" defTabSz="731520" eaLnBrk="1" fontAlgn="auto" hangingPunct="1">
              <a:lnSpc>
                <a:spcPct val="80000"/>
              </a:lnSpc>
              <a:spcAft>
                <a:spcPts val="0"/>
              </a:spcAft>
              <a:buFont typeface="Wingdings 2"/>
              <a:buChar char=""/>
              <a:defRPr/>
            </a:pPr>
            <a:r>
              <a:rPr lang="en-US" sz="1800" dirty="0" smtClean="0">
                <a:latin typeface="Candara" pitchFamily="34" charset="0"/>
              </a:rPr>
              <a:t>Summary inquiry: ask the challenger to adduce </a:t>
            </a:r>
            <a:r>
              <a:rPr lang="en-US" sz="1800" i="1" dirty="0" smtClean="0">
                <a:latin typeface="Candara" pitchFamily="34" charset="0"/>
              </a:rPr>
              <a:t>prima facie </a:t>
            </a:r>
            <a:r>
              <a:rPr lang="en-US" sz="1800" dirty="0" smtClean="0">
                <a:latin typeface="Candara" pitchFamily="34" charset="0"/>
              </a:rPr>
              <a:t>evidence. If challenger succeeds, ask the person challenged to produce evidence to rebut the challenge;</a:t>
            </a:r>
          </a:p>
          <a:p>
            <a:pPr marL="365760" indent="-283464" defTabSz="731520" eaLnBrk="1" fontAlgn="auto" hangingPunct="1">
              <a:lnSpc>
                <a:spcPct val="80000"/>
              </a:lnSpc>
              <a:spcAft>
                <a:spcPts val="0"/>
              </a:spcAft>
              <a:buFont typeface="Wingdings 2"/>
              <a:buNone/>
              <a:defRPr/>
            </a:pPr>
            <a:endParaRPr lang="en-US" sz="1800" dirty="0" smtClean="0">
              <a:latin typeface="Candara" pitchFamily="34" charset="0"/>
            </a:endParaRPr>
          </a:p>
          <a:p>
            <a:pPr marL="365760" indent="-283464" defTabSz="731520" eaLnBrk="1" fontAlgn="auto" hangingPunct="1">
              <a:lnSpc>
                <a:spcPct val="80000"/>
              </a:lnSpc>
              <a:spcAft>
                <a:spcPts val="0"/>
              </a:spcAft>
              <a:buFont typeface="Wingdings 2"/>
              <a:buChar char=""/>
              <a:defRPr/>
            </a:pPr>
            <a:r>
              <a:rPr lang="en-US" sz="1800" dirty="0" smtClean="0">
                <a:latin typeface="Candara" pitchFamily="34" charset="0"/>
              </a:rPr>
              <a:t>If challenge is established, hand over such person to police with a written complaint and return challenge fee after taking receipt in col. 10 of </a:t>
            </a:r>
            <a:r>
              <a:rPr lang="en-US" sz="1800" u="sng" dirty="0" smtClean="0">
                <a:latin typeface="Candara" pitchFamily="34" charset="0"/>
              </a:rPr>
              <a:t>form 14 </a:t>
            </a:r>
            <a:r>
              <a:rPr lang="en-US" sz="1800" dirty="0" smtClean="0">
                <a:latin typeface="Candara" pitchFamily="34" charset="0"/>
              </a:rPr>
              <a:t>and counter foil of receipt;</a:t>
            </a:r>
          </a:p>
          <a:p>
            <a:pPr marL="365760" indent="-283464" defTabSz="731520" eaLnBrk="1" fontAlgn="auto" hangingPunct="1">
              <a:lnSpc>
                <a:spcPct val="80000"/>
              </a:lnSpc>
              <a:spcAft>
                <a:spcPts val="0"/>
              </a:spcAft>
              <a:buFont typeface="Wingdings 2"/>
              <a:buNone/>
              <a:defRPr/>
            </a:pPr>
            <a:endParaRPr lang="en-US" sz="1800" dirty="0" smtClean="0">
              <a:latin typeface="Candara" pitchFamily="34" charset="0"/>
            </a:endParaRPr>
          </a:p>
          <a:p>
            <a:pPr marL="365760" indent="-283464" defTabSz="731520" eaLnBrk="1" fontAlgn="auto" hangingPunct="1">
              <a:lnSpc>
                <a:spcPct val="80000"/>
              </a:lnSpc>
              <a:spcAft>
                <a:spcPts val="0"/>
              </a:spcAft>
              <a:buFont typeface="Wingdings 2"/>
              <a:buChar char=""/>
              <a:defRPr/>
            </a:pPr>
            <a:r>
              <a:rPr lang="en-US" sz="1800" dirty="0" smtClean="0">
                <a:latin typeface="Candara" pitchFamily="34" charset="0"/>
              </a:rPr>
              <a:t>If challenge is not established, forfeit the fee and write “forfeited” in col. 10 of form 14 and counter foil of receipt.</a:t>
            </a:r>
            <a:endParaRPr lang="en-US" sz="1800" dirty="0">
              <a:latin typeface="Candara" pitchFamily="34"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7763" y="219075"/>
            <a:ext cx="5999162" cy="238125"/>
          </a:xfrm>
        </p:spPr>
        <p:txBody>
          <a:bodyPr rtlCol="0">
            <a:normAutofit fontScale="90000"/>
          </a:bodyPr>
          <a:lstStyle/>
          <a:p>
            <a:pPr defTabSz="731520" eaLnBrk="1" fontAlgn="auto" hangingPunct="1">
              <a:spcAft>
                <a:spcPts val="0"/>
              </a:spcAft>
              <a:defRPr/>
            </a:pPr>
            <a:r>
              <a:rPr lang="en-US" sz="2000" b="1" u="sng" dirty="0" smtClean="0"/>
              <a:t>DECLARATION OF ELECTOR ABOUT AGE</a:t>
            </a:r>
            <a:endParaRPr lang="en-US" sz="2000" u="sng" dirty="0"/>
          </a:p>
        </p:txBody>
      </p:sp>
      <p:sp>
        <p:nvSpPr>
          <p:cNvPr id="59395" name="Content Placeholder 6"/>
          <p:cNvSpPr>
            <a:spLocks noGrp="1"/>
          </p:cNvSpPr>
          <p:nvPr>
            <p:ph idx="1"/>
          </p:nvPr>
        </p:nvSpPr>
        <p:spPr>
          <a:xfrm>
            <a:off x="685800" y="1066800"/>
            <a:ext cx="6461125" cy="4191000"/>
          </a:xfrm>
        </p:spPr>
        <p:txBody>
          <a:bodyPr/>
          <a:lstStyle/>
          <a:p>
            <a:pPr eaLnBrk="1" hangingPunct="1">
              <a:lnSpc>
                <a:spcPct val="90000"/>
              </a:lnSpc>
              <a:buFont typeface="Wingdings 2" pitchFamily="18" charset="2"/>
              <a:buNone/>
            </a:pPr>
            <a:r>
              <a:rPr lang="en-US" sz="1800" smtClean="0">
                <a:latin typeface="Candara" pitchFamily="34" charset="0"/>
              </a:rPr>
              <a:t>If an elector appears to be below aged but his identity is otherwise established, take a declaration from him about his age in prescribed form;</a:t>
            </a:r>
          </a:p>
          <a:p>
            <a:pPr eaLnBrk="1" hangingPunct="1">
              <a:lnSpc>
                <a:spcPct val="90000"/>
              </a:lnSpc>
              <a:buFont typeface="Wingdings 2" pitchFamily="18" charset="2"/>
              <a:buNone/>
            </a:pPr>
            <a:endParaRPr lang="en-US" sz="1800" smtClean="0">
              <a:latin typeface="Candara" pitchFamily="34" charset="0"/>
            </a:endParaRPr>
          </a:p>
          <a:p>
            <a:pPr eaLnBrk="1" hangingPunct="1">
              <a:lnSpc>
                <a:spcPct val="90000"/>
              </a:lnSpc>
              <a:buFont typeface="Wingdings 2" pitchFamily="18" charset="2"/>
              <a:buNone/>
            </a:pPr>
            <a:endParaRPr lang="en-US" sz="1800" smtClean="0">
              <a:latin typeface="Candara" pitchFamily="34" charset="0"/>
            </a:endParaRPr>
          </a:p>
          <a:p>
            <a:pPr eaLnBrk="1" hangingPunct="1">
              <a:lnSpc>
                <a:spcPct val="90000"/>
              </a:lnSpc>
            </a:pPr>
            <a:r>
              <a:rPr lang="en-US" sz="1800" smtClean="0">
                <a:latin typeface="Candara" pitchFamily="34" charset="0"/>
              </a:rPr>
              <a:t>Before taking declaration inform him about penal provisions of law for giving false declaration;</a:t>
            </a:r>
          </a:p>
          <a:p>
            <a:pPr eaLnBrk="1" hangingPunct="1">
              <a:lnSpc>
                <a:spcPct val="90000"/>
              </a:lnSpc>
              <a:buFont typeface="Wingdings 2" pitchFamily="18" charset="2"/>
              <a:buNone/>
            </a:pPr>
            <a:endParaRPr lang="en-US" sz="1800" smtClean="0">
              <a:latin typeface="Candara" pitchFamily="34" charset="0"/>
            </a:endParaRPr>
          </a:p>
          <a:p>
            <a:pPr eaLnBrk="1" hangingPunct="1">
              <a:lnSpc>
                <a:spcPct val="90000"/>
              </a:lnSpc>
            </a:pPr>
            <a:r>
              <a:rPr lang="en-US" sz="1800" smtClean="0">
                <a:latin typeface="Candara" pitchFamily="34" charset="0"/>
              </a:rPr>
              <a:t>Prepare a list of such voters from whom the declaration is obtained. Also maintain a list of persons who refused to give declaration and have gone away without casting vote;</a:t>
            </a:r>
          </a:p>
          <a:p>
            <a:pPr eaLnBrk="1" hangingPunct="1">
              <a:lnSpc>
                <a:spcPct val="90000"/>
              </a:lnSpc>
              <a:buFont typeface="Wingdings 2" pitchFamily="18" charset="2"/>
              <a:buNone/>
            </a:pPr>
            <a:endParaRPr lang="en-US" sz="1800" smtClean="0">
              <a:latin typeface="Candara" pitchFamily="34" charset="0"/>
            </a:endParaRPr>
          </a:p>
          <a:p>
            <a:pPr eaLnBrk="1" hangingPunct="1">
              <a:lnSpc>
                <a:spcPct val="90000"/>
              </a:lnSpc>
            </a:pPr>
            <a:r>
              <a:rPr lang="en-US" sz="1800" smtClean="0">
                <a:latin typeface="Candara" pitchFamily="34" charset="0"/>
              </a:rPr>
              <a:t>Keep all such declarations in a separate cover.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0"/>
            <a:ext cx="6705600" cy="5449947"/>
          </a:xfrm>
          <a:prstGeom prst="rect">
            <a:avLst/>
          </a:prstGeom>
        </p:spPr>
      </p:pic>
    </p:spTree>
    <p:extLst>
      <p:ext uri="{BB962C8B-B14F-4D97-AF65-F5344CB8AC3E}">
        <p14:creationId xmlns:p14="http://schemas.microsoft.com/office/powerpoint/2010/main" val="13728872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1147763" y="0"/>
            <a:ext cx="5999162" cy="457200"/>
          </a:xfrm>
        </p:spPr>
        <p:txBody>
          <a:bodyPr/>
          <a:lstStyle/>
          <a:p>
            <a:pPr eaLnBrk="1" hangingPunct="1"/>
            <a:r>
              <a:rPr lang="en-US" sz="1600" b="1" u="sng" smtClean="0"/>
              <a:t>TENDERED VOTES</a:t>
            </a:r>
            <a:endParaRPr lang="en-US" sz="1600" u="sng" smtClean="0"/>
          </a:p>
        </p:txBody>
      </p:sp>
      <p:sp>
        <p:nvSpPr>
          <p:cNvPr id="60419" name="Content Placeholder 6"/>
          <p:cNvSpPr>
            <a:spLocks noGrp="1"/>
          </p:cNvSpPr>
          <p:nvPr>
            <p:ph idx="1"/>
          </p:nvPr>
        </p:nvSpPr>
        <p:spPr>
          <a:xfrm>
            <a:off x="685800" y="457200"/>
            <a:ext cx="6461125" cy="4800600"/>
          </a:xfrm>
        </p:spPr>
        <p:txBody>
          <a:bodyPr/>
          <a:lstStyle/>
          <a:p>
            <a:pPr eaLnBrk="1" hangingPunct="1">
              <a:lnSpc>
                <a:spcPct val="90000"/>
              </a:lnSpc>
              <a:buFont typeface="Wingdings 2" pitchFamily="18" charset="2"/>
              <a:buNone/>
            </a:pPr>
            <a:r>
              <a:rPr lang="en-US" sz="1600" dirty="0" smtClean="0">
                <a:latin typeface="Candara" pitchFamily="34" charset="0"/>
              </a:rPr>
              <a:t>20 Ballot papers marked as </a:t>
            </a:r>
            <a:r>
              <a:rPr lang="en-US" sz="1600" b="1" dirty="0" smtClean="0">
                <a:latin typeface="Candara" pitchFamily="34" charset="0"/>
              </a:rPr>
              <a:t>tendered ballot paper </a:t>
            </a:r>
            <a:r>
              <a:rPr lang="en-US" sz="1600" dirty="0" smtClean="0">
                <a:latin typeface="Candara" pitchFamily="34" charset="0"/>
              </a:rPr>
              <a:t>on their back will be supplied per polling station;</a:t>
            </a:r>
          </a:p>
          <a:p>
            <a:pPr eaLnBrk="1" hangingPunct="1">
              <a:lnSpc>
                <a:spcPct val="90000"/>
              </a:lnSpc>
              <a:buFont typeface="Wingdings 2" pitchFamily="18" charset="2"/>
              <a:buNone/>
            </a:pPr>
            <a:endParaRPr lang="en-US" sz="1600" dirty="0" smtClean="0">
              <a:latin typeface="Candara" pitchFamily="34" charset="0"/>
            </a:endParaRPr>
          </a:p>
          <a:p>
            <a:pPr eaLnBrk="1" hangingPunct="1">
              <a:lnSpc>
                <a:spcPct val="90000"/>
              </a:lnSpc>
            </a:pPr>
            <a:r>
              <a:rPr lang="en-US" sz="1600" dirty="0" smtClean="0">
                <a:latin typeface="Candara" pitchFamily="34" charset="0"/>
              </a:rPr>
              <a:t>Maintain complete record of electors issued with tendered ballot papers in </a:t>
            </a:r>
            <a:r>
              <a:rPr lang="en-US" sz="1600" u="sng" dirty="0" smtClean="0">
                <a:latin typeface="Candara" pitchFamily="34" charset="0"/>
              </a:rPr>
              <a:t>form 17B;</a:t>
            </a:r>
          </a:p>
          <a:p>
            <a:pPr eaLnBrk="1" hangingPunct="1">
              <a:lnSpc>
                <a:spcPct val="90000"/>
              </a:lnSpc>
              <a:buFont typeface="Wingdings 2" pitchFamily="18" charset="2"/>
              <a:buNone/>
            </a:pPr>
            <a:endParaRPr lang="en-US" sz="1600" dirty="0" smtClean="0">
              <a:latin typeface="Candara" pitchFamily="34" charset="0"/>
            </a:endParaRPr>
          </a:p>
          <a:p>
            <a:pPr eaLnBrk="1" hangingPunct="1">
              <a:lnSpc>
                <a:spcPct val="90000"/>
              </a:lnSpc>
            </a:pPr>
            <a:r>
              <a:rPr lang="en-US" sz="1600" dirty="0" smtClean="0">
                <a:latin typeface="Candara" pitchFamily="34" charset="0"/>
              </a:rPr>
              <a:t>Obtain signature or LTI of elector in col. 5 of 17B before issuing him a tendered ballot;</a:t>
            </a:r>
          </a:p>
          <a:p>
            <a:pPr eaLnBrk="1" hangingPunct="1">
              <a:lnSpc>
                <a:spcPct val="90000"/>
              </a:lnSpc>
              <a:buFont typeface="Wingdings 2" pitchFamily="18" charset="2"/>
              <a:buNone/>
            </a:pPr>
            <a:endParaRPr lang="en-US" sz="1600" dirty="0" smtClean="0">
              <a:latin typeface="Candara" pitchFamily="34" charset="0"/>
            </a:endParaRPr>
          </a:p>
          <a:p>
            <a:pPr eaLnBrk="1" hangingPunct="1">
              <a:lnSpc>
                <a:spcPct val="90000"/>
              </a:lnSpc>
            </a:pPr>
            <a:r>
              <a:rPr lang="en-US" sz="1600" dirty="0" smtClean="0">
                <a:latin typeface="Candara" pitchFamily="34" charset="0"/>
              </a:rPr>
              <a:t>Elector will mark his vote through arrow cross mark inside voting compartment and fold the ballot paper, come out and hand over the same to the </a:t>
            </a:r>
            <a:r>
              <a:rPr lang="en-US" sz="1600" dirty="0" err="1" smtClean="0">
                <a:latin typeface="Candara" pitchFamily="34" charset="0"/>
              </a:rPr>
              <a:t>Pr.O</a:t>
            </a:r>
            <a:r>
              <a:rPr lang="en-US" sz="1600" dirty="0" smtClean="0">
                <a:latin typeface="Candara" pitchFamily="34" charset="0"/>
              </a:rPr>
              <a:t>;</a:t>
            </a:r>
          </a:p>
          <a:p>
            <a:pPr eaLnBrk="1" hangingPunct="1">
              <a:lnSpc>
                <a:spcPct val="90000"/>
              </a:lnSpc>
              <a:buFont typeface="Wingdings 2" pitchFamily="18" charset="2"/>
              <a:buNone/>
            </a:pPr>
            <a:endParaRPr lang="en-US" sz="1600" dirty="0" smtClean="0">
              <a:latin typeface="Candara" pitchFamily="34" charset="0"/>
            </a:endParaRPr>
          </a:p>
          <a:p>
            <a:pPr eaLnBrk="1" hangingPunct="1">
              <a:lnSpc>
                <a:spcPct val="90000"/>
              </a:lnSpc>
            </a:pPr>
            <a:r>
              <a:rPr lang="en-US" sz="1600" dirty="0" smtClean="0">
                <a:latin typeface="Candara" pitchFamily="34" charset="0"/>
              </a:rPr>
              <a:t>Keep all tendered ballot papers and list in form 17B in separate cover;</a:t>
            </a:r>
          </a:p>
          <a:p>
            <a:pPr eaLnBrk="1" hangingPunct="1">
              <a:lnSpc>
                <a:spcPct val="90000"/>
              </a:lnSpc>
              <a:buFont typeface="Wingdings 2" pitchFamily="18" charset="2"/>
              <a:buNone/>
            </a:pPr>
            <a:endParaRPr lang="en-US" sz="1600" dirty="0" smtClean="0">
              <a:latin typeface="Candara" pitchFamily="34" charset="0"/>
            </a:endParaRPr>
          </a:p>
          <a:p>
            <a:pPr eaLnBrk="1" hangingPunct="1">
              <a:lnSpc>
                <a:spcPct val="90000"/>
              </a:lnSpc>
            </a:pPr>
            <a:r>
              <a:rPr lang="en-US" sz="1600" dirty="0" smtClean="0">
                <a:latin typeface="Candara" pitchFamily="34" charset="0"/>
              </a:rPr>
              <a:t>Keep a correct account of tendered ballot papers (1) received in the polling station (2) issued to electors, and (3) unused and returned in item 8 of 17C part-I</a:t>
            </a:r>
          </a:p>
          <a:p>
            <a:pPr eaLnBrk="1" hangingPunct="1">
              <a:lnSpc>
                <a:spcPct val="80000"/>
              </a:lnSpc>
            </a:pPr>
            <a:endParaRPr lang="en-US" sz="1600" dirty="0" smtClean="0">
              <a:latin typeface="Candara" pitchFamily="34"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189439"/>
            <a:ext cx="6553200" cy="5229130"/>
          </a:xfrm>
          <a:prstGeom prst="rect">
            <a:avLst/>
          </a:prstGeom>
        </p:spPr>
      </p:pic>
    </p:spTree>
    <p:extLst>
      <p:ext uri="{BB962C8B-B14F-4D97-AF65-F5344CB8AC3E}">
        <p14:creationId xmlns:p14="http://schemas.microsoft.com/office/powerpoint/2010/main" val="331329053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219075"/>
            <a:ext cx="6492875" cy="542925"/>
          </a:xfrm>
        </p:spPr>
        <p:txBody>
          <a:bodyPr/>
          <a:lstStyle/>
          <a:p>
            <a:r>
              <a:rPr lang="en-GB" dirty="0" smtClean="0"/>
              <a:t>Voting by voters from ASD list</a:t>
            </a:r>
            <a:endParaRPr lang="en-IN" dirty="0"/>
          </a:p>
        </p:txBody>
      </p:sp>
      <p:sp>
        <p:nvSpPr>
          <p:cNvPr id="3" name="Content Placeholder 2"/>
          <p:cNvSpPr>
            <a:spLocks noGrp="1"/>
          </p:cNvSpPr>
          <p:nvPr>
            <p:ph idx="1"/>
          </p:nvPr>
        </p:nvSpPr>
        <p:spPr>
          <a:xfrm>
            <a:off x="304800" y="838200"/>
            <a:ext cx="6721475" cy="4419600"/>
          </a:xfrm>
        </p:spPr>
        <p:txBody>
          <a:bodyPr/>
          <a:lstStyle/>
          <a:p>
            <a:pPr algn="just"/>
            <a:r>
              <a:rPr lang="en-GB" sz="2200" dirty="0" smtClean="0"/>
              <a:t>Every elector</a:t>
            </a:r>
            <a:r>
              <a:rPr lang="en-GB" sz="2200" dirty="0"/>
              <a:t>, whose name appears in </a:t>
            </a:r>
            <a:r>
              <a:rPr lang="en-GB" sz="2200" dirty="0" smtClean="0"/>
              <a:t>ASD </a:t>
            </a:r>
            <a:r>
              <a:rPr lang="en-GB" sz="2200" dirty="0"/>
              <a:t>list, </a:t>
            </a:r>
            <a:r>
              <a:rPr lang="en-GB" sz="2200" dirty="0" smtClean="0"/>
              <a:t>shall have </a:t>
            </a:r>
            <a:r>
              <a:rPr lang="en-GB" sz="2200" dirty="0"/>
              <a:t>to produce EPIC for his/her identification or any one of the </a:t>
            </a:r>
            <a:r>
              <a:rPr lang="en-GB" sz="2200" dirty="0" smtClean="0"/>
              <a:t>alternative photo </a:t>
            </a:r>
            <a:r>
              <a:rPr lang="en-GB" sz="2200" dirty="0"/>
              <a:t>identity documents permitted by the </a:t>
            </a:r>
            <a:r>
              <a:rPr lang="en-GB" sz="2200" dirty="0" smtClean="0"/>
              <a:t>Commission.</a:t>
            </a:r>
          </a:p>
          <a:p>
            <a:pPr marL="0" indent="0" algn="just">
              <a:buNone/>
            </a:pPr>
            <a:r>
              <a:rPr lang="en-GB" sz="2200" dirty="0" smtClean="0"/>
              <a:t> </a:t>
            </a:r>
          </a:p>
          <a:p>
            <a:pPr algn="just"/>
            <a:r>
              <a:rPr lang="en-GB" sz="2200" dirty="0" smtClean="0"/>
              <a:t>The </a:t>
            </a:r>
            <a:r>
              <a:rPr lang="en-GB" sz="2200" dirty="0" err="1" smtClean="0"/>
              <a:t>PrO</a:t>
            </a:r>
            <a:r>
              <a:rPr lang="en-GB" sz="2200" dirty="0" smtClean="0"/>
              <a:t> shall </a:t>
            </a:r>
            <a:r>
              <a:rPr lang="en-GB" sz="2200" dirty="0"/>
              <a:t>verify the identification document personally and the </a:t>
            </a:r>
            <a:r>
              <a:rPr lang="en-GB" sz="2200" dirty="0" smtClean="0"/>
              <a:t>details should </a:t>
            </a:r>
            <a:r>
              <a:rPr lang="en-GB" sz="2200" dirty="0"/>
              <a:t>be properly registered </a:t>
            </a:r>
            <a:r>
              <a:rPr lang="en-GB" sz="2200" dirty="0" smtClean="0"/>
              <a:t>in </a:t>
            </a:r>
            <a:r>
              <a:rPr lang="en-GB" sz="2200" dirty="0"/>
              <a:t>the </a:t>
            </a:r>
            <a:r>
              <a:rPr lang="en-GB" sz="2200" dirty="0" smtClean="0"/>
              <a:t>register of </a:t>
            </a:r>
            <a:r>
              <a:rPr lang="en-GB" sz="2200" dirty="0"/>
              <a:t>voters in Form 17A</a:t>
            </a:r>
            <a:r>
              <a:rPr lang="en-GB" sz="2200" dirty="0" smtClean="0"/>
              <a:t>.</a:t>
            </a:r>
          </a:p>
          <a:p>
            <a:pPr marL="0" indent="0" algn="just">
              <a:buNone/>
            </a:pPr>
            <a:endParaRPr lang="en-GB" sz="2200" dirty="0"/>
          </a:p>
          <a:p>
            <a:pPr algn="just"/>
            <a:r>
              <a:rPr lang="en-GB" sz="2200" dirty="0" smtClean="0"/>
              <a:t>The </a:t>
            </a:r>
            <a:r>
              <a:rPr lang="en-GB" sz="2200" dirty="0"/>
              <a:t>First Polling Officer shall inform the Polling Agents about the ASD </a:t>
            </a:r>
            <a:r>
              <a:rPr lang="en-GB" sz="2200" dirty="0" smtClean="0"/>
              <a:t>elector who </a:t>
            </a:r>
            <a:r>
              <a:rPr lang="en-GB" sz="2200" dirty="0"/>
              <a:t>has come to vote by </a:t>
            </a:r>
            <a:r>
              <a:rPr lang="en-GB" sz="2200" dirty="0" smtClean="0"/>
              <a:t>reading </a:t>
            </a:r>
            <a:r>
              <a:rPr lang="en-GB" sz="2200" dirty="0"/>
              <a:t>out </a:t>
            </a:r>
            <a:r>
              <a:rPr lang="en-GB" sz="2200" dirty="0" smtClean="0"/>
              <a:t>his/her name loudly.</a:t>
            </a:r>
            <a:endParaRPr lang="en-GB" sz="2200" dirty="0"/>
          </a:p>
        </p:txBody>
      </p:sp>
    </p:spTree>
    <p:extLst>
      <p:ext uri="{BB962C8B-B14F-4D97-AF65-F5344CB8AC3E}">
        <p14:creationId xmlns:p14="http://schemas.microsoft.com/office/powerpoint/2010/main" val="182166684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6553200" cy="4343400"/>
          </a:xfrm>
        </p:spPr>
        <p:txBody>
          <a:bodyPr/>
          <a:lstStyle/>
          <a:p>
            <a:pPr algn="just"/>
            <a:r>
              <a:rPr lang="en-GB" sz="2400" dirty="0" smtClean="0"/>
              <a:t>Thumb impression </a:t>
            </a:r>
            <a:r>
              <a:rPr lang="en-GB" sz="2400" dirty="0"/>
              <a:t>of such electors shall also be </a:t>
            </a:r>
            <a:r>
              <a:rPr lang="en-GB" sz="2400" dirty="0" smtClean="0"/>
              <a:t>obtained </a:t>
            </a:r>
            <a:r>
              <a:rPr lang="en-GB" sz="2400" dirty="0"/>
              <a:t>in addition </a:t>
            </a:r>
            <a:r>
              <a:rPr lang="en-GB" sz="2400" dirty="0" smtClean="0"/>
              <a:t>to signature </a:t>
            </a:r>
            <a:r>
              <a:rPr lang="en-GB" sz="2400" dirty="0"/>
              <a:t>against the column </a:t>
            </a:r>
            <a:r>
              <a:rPr lang="en-GB" sz="2400" dirty="0" smtClean="0"/>
              <a:t>of "signature/thumb impression” </a:t>
            </a:r>
            <a:r>
              <a:rPr lang="en-GB" sz="2400" dirty="0"/>
              <a:t>of Register </a:t>
            </a:r>
            <a:r>
              <a:rPr lang="en-GB" sz="2400" dirty="0" smtClean="0"/>
              <a:t>of voters </a:t>
            </a:r>
            <a:r>
              <a:rPr lang="en-GB" sz="2400" dirty="0"/>
              <a:t>(Form 17A). </a:t>
            </a:r>
            <a:endParaRPr lang="en-GB" sz="2400" dirty="0" smtClean="0"/>
          </a:p>
          <a:p>
            <a:pPr marL="0" indent="0" algn="just">
              <a:buNone/>
            </a:pPr>
            <a:endParaRPr lang="en-GB" sz="2000" dirty="0" smtClean="0"/>
          </a:p>
          <a:p>
            <a:pPr algn="just"/>
            <a:r>
              <a:rPr lang="en-GB" sz="2400" dirty="0" smtClean="0"/>
              <a:t>The </a:t>
            </a:r>
            <a:r>
              <a:rPr lang="en-GB" sz="2400" dirty="0"/>
              <a:t>thumb impression shall be in addition to the </a:t>
            </a:r>
            <a:r>
              <a:rPr lang="en-GB" sz="2400" dirty="0" smtClean="0"/>
              <a:t>signature even </a:t>
            </a:r>
            <a:r>
              <a:rPr lang="en-GB" sz="2400" dirty="0"/>
              <a:t>in the case of an elector who is a literate and can sign</a:t>
            </a:r>
            <a:r>
              <a:rPr lang="en-GB" sz="2400" dirty="0" smtClean="0"/>
              <a:t>.</a:t>
            </a:r>
          </a:p>
          <a:p>
            <a:pPr marL="0" indent="0" algn="just">
              <a:buNone/>
            </a:pPr>
            <a:endParaRPr lang="en-GB" sz="2000" dirty="0"/>
          </a:p>
          <a:p>
            <a:pPr algn="just"/>
            <a:r>
              <a:rPr lang="en-GB" sz="2400" dirty="0" smtClean="0"/>
              <a:t>A </a:t>
            </a:r>
            <a:r>
              <a:rPr lang="en-GB" sz="2400" dirty="0"/>
              <a:t>declaration shall also be obtained from the </a:t>
            </a:r>
            <a:r>
              <a:rPr lang="en-GB" sz="2400" dirty="0" smtClean="0"/>
              <a:t>ASD </a:t>
            </a:r>
            <a:r>
              <a:rPr lang="en-GB" sz="2400" dirty="0"/>
              <a:t>electors</a:t>
            </a:r>
            <a:endParaRPr lang="en-IN" sz="2400" dirty="0"/>
          </a:p>
        </p:txBody>
      </p:sp>
      <p:sp>
        <p:nvSpPr>
          <p:cNvPr id="4" name="Title 1"/>
          <p:cNvSpPr>
            <a:spLocks noGrp="1"/>
          </p:cNvSpPr>
          <p:nvPr>
            <p:ph type="title"/>
          </p:nvPr>
        </p:nvSpPr>
        <p:spPr>
          <a:xfrm>
            <a:off x="457200" y="152400"/>
            <a:ext cx="6553200" cy="457200"/>
          </a:xfrm>
        </p:spPr>
        <p:txBody>
          <a:bodyPr/>
          <a:lstStyle/>
          <a:p>
            <a:r>
              <a:rPr lang="en-GB" dirty="0" smtClean="0"/>
              <a:t>Voting by voters from ASD list</a:t>
            </a:r>
            <a:endParaRPr lang="en-IN" dirty="0"/>
          </a:p>
        </p:txBody>
      </p:sp>
    </p:spTree>
    <p:extLst>
      <p:ext uri="{BB962C8B-B14F-4D97-AF65-F5344CB8AC3E}">
        <p14:creationId xmlns:p14="http://schemas.microsoft.com/office/powerpoint/2010/main" val="31002566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600" y="0"/>
            <a:ext cx="6248400" cy="5328948"/>
          </a:xfrm>
          <a:prstGeom prst="rect">
            <a:avLst/>
          </a:prstGeom>
        </p:spPr>
      </p:pic>
    </p:spTree>
    <p:extLst>
      <p:ext uri="{BB962C8B-B14F-4D97-AF65-F5344CB8AC3E}">
        <p14:creationId xmlns:p14="http://schemas.microsoft.com/office/powerpoint/2010/main" val="164965476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1147763" y="219075"/>
            <a:ext cx="5999162" cy="542925"/>
          </a:xfrm>
        </p:spPr>
        <p:txBody>
          <a:bodyPr/>
          <a:lstStyle/>
          <a:p>
            <a:pPr eaLnBrk="1" hangingPunct="1"/>
            <a:r>
              <a:rPr lang="en-US" sz="2000" b="1" u="sng" smtClean="0"/>
              <a:t>VOTING ON EDC</a:t>
            </a:r>
            <a:endParaRPr lang="en-US" sz="2000" u="sng" smtClean="0"/>
          </a:p>
        </p:txBody>
      </p:sp>
      <p:sp>
        <p:nvSpPr>
          <p:cNvPr id="61443" name="Content Placeholder 6"/>
          <p:cNvSpPr>
            <a:spLocks noGrp="1"/>
          </p:cNvSpPr>
          <p:nvPr>
            <p:ph idx="1"/>
          </p:nvPr>
        </p:nvSpPr>
        <p:spPr>
          <a:xfrm>
            <a:off x="533400" y="740833"/>
            <a:ext cx="6461125" cy="4191000"/>
          </a:xfrm>
        </p:spPr>
        <p:txBody>
          <a:bodyPr/>
          <a:lstStyle/>
          <a:p>
            <a:pPr eaLnBrk="1" hangingPunct="1">
              <a:buFont typeface="Wingdings 2" pitchFamily="18" charset="2"/>
              <a:buNone/>
            </a:pPr>
            <a:r>
              <a:rPr lang="en-US" sz="1800" dirty="0" smtClean="0">
                <a:latin typeface="Candara" pitchFamily="34" charset="0"/>
              </a:rPr>
              <a:t>EDC is in form 12B</a:t>
            </a:r>
          </a:p>
          <a:p>
            <a:pPr eaLnBrk="1" hangingPunct="1">
              <a:buFont typeface="Wingdings 2" pitchFamily="18" charset="2"/>
              <a:buNone/>
            </a:pPr>
            <a:endParaRPr lang="en-US" sz="1800" dirty="0" smtClean="0">
              <a:latin typeface="Candara" pitchFamily="34" charset="0"/>
            </a:endParaRPr>
          </a:p>
          <a:p>
            <a:pPr eaLnBrk="1" hangingPunct="1">
              <a:buFont typeface="Wingdings 2" pitchFamily="18" charset="2"/>
              <a:buNone/>
            </a:pPr>
            <a:endParaRPr lang="en-US" sz="1800" dirty="0" smtClean="0">
              <a:latin typeface="Candara" pitchFamily="34" charset="0"/>
            </a:endParaRPr>
          </a:p>
          <a:p>
            <a:pPr eaLnBrk="1" hangingPunct="1"/>
            <a:r>
              <a:rPr lang="en-US" sz="1800" dirty="0" smtClean="0">
                <a:latin typeface="Candara" pitchFamily="34" charset="0"/>
              </a:rPr>
              <a:t>On production of EDC, obtain thereon the signature of elector;</a:t>
            </a:r>
          </a:p>
          <a:p>
            <a:pPr eaLnBrk="1" hangingPunct="1">
              <a:buFont typeface="Wingdings 2" pitchFamily="18" charset="2"/>
              <a:buNone/>
            </a:pPr>
            <a:endParaRPr lang="en-US" sz="1800" dirty="0" smtClean="0">
              <a:latin typeface="Candara" pitchFamily="34" charset="0"/>
            </a:endParaRPr>
          </a:p>
          <a:p>
            <a:pPr eaLnBrk="1" hangingPunct="1"/>
            <a:r>
              <a:rPr lang="en-US" sz="1800" dirty="0" smtClean="0">
                <a:latin typeface="Candara" pitchFamily="34" charset="0"/>
              </a:rPr>
              <a:t>Have the person’s name &amp; Sl. No of electoral roll as mentioned in EDC entered at the end of the Marked Copy of roll;</a:t>
            </a:r>
          </a:p>
          <a:p>
            <a:pPr eaLnBrk="1" hangingPunct="1">
              <a:buFont typeface="Wingdings 2" pitchFamily="18" charset="2"/>
              <a:buNone/>
            </a:pPr>
            <a:endParaRPr lang="en-US" sz="1800" dirty="0" smtClean="0">
              <a:latin typeface="Candara" pitchFamily="34" charset="0"/>
            </a:endParaRPr>
          </a:p>
          <a:p>
            <a:pPr eaLnBrk="1" hangingPunct="1"/>
            <a:r>
              <a:rPr lang="en-US" sz="1800" dirty="0" smtClean="0">
                <a:latin typeface="Candara" pitchFamily="34" charset="0"/>
              </a:rPr>
              <a:t>Permit the elector to vote  in usual manner;</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7763" y="219075"/>
            <a:ext cx="5999162" cy="314325"/>
          </a:xfrm>
        </p:spPr>
        <p:txBody>
          <a:bodyPr rtlCol="0">
            <a:normAutofit fontScale="90000"/>
          </a:bodyPr>
          <a:lstStyle/>
          <a:p>
            <a:pPr defTabSz="731520" eaLnBrk="1" fontAlgn="auto" hangingPunct="1">
              <a:spcAft>
                <a:spcPts val="0"/>
              </a:spcAft>
              <a:defRPr/>
            </a:pPr>
            <a:r>
              <a:rPr lang="en-US" sz="1800" b="1" u="sng" dirty="0" smtClean="0"/>
              <a:t>VOTING BY PROXY</a:t>
            </a:r>
            <a:endParaRPr lang="en-US" sz="2000" u="sng" dirty="0"/>
          </a:p>
        </p:txBody>
      </p:sp>
      <p:sp>
        <p:nvSpPr>
          <p:cNvPr id="62467" name="Content Placeholder 6"/>
          <p:cNvSpPr>
            <a:spLocks noGrp="1"/>
          </p:cNvSpPr>
          <p:nvPr>
            <p:ph idx="1"/>
          </p:nvPr>
        </p:nvSpPr>
        <p:spPr>
          <a:xfrm>
            <a:off x="685800" y="838200"/>
            <a:ext cx="6461125" cy="4419600"/>
          </a:xfrm>
        </p:spPr>
        <p:txBody>
          <a:bodyPr/>
          <a:lstStyle/>
          <a:p>
            <a:pPr eaLnBrk="1" hangingPunct="1">
              <a:lnSpc>
                <a:spcPct val="90000"/>
              </a:lnSpc>
              <a:buFont typeface="Wingdings 2" pitchFamily="18" charset="2"/>
              <a:buNone/>
            </a:pPr>
            <a:r>
              <a:rPr lang="en-US" sz="1600" smtClean="0">
                <a:latin typeface="Candara" pitchFamily="34" charset="0"/>
              </a:rPr>
              <a:t>There will be a list of CSVs (classified service voters) who have appointed proxies. Such a list will be attached at the end of Marked Copy of Electoral Roll:</a:t>
            </a:r>
          </a:p>
          <a:p>
            <a:pPr eaLnBrk="1" hangingPunct="1">
              <a:lnSpc>
                <a:spcPct val="90000"/>
              </a:lnSpc>
              <a:buFont typeface="Wingdings 2" pitchFamily="18" charset="2"/>
              <a:buNone/>
            </a:pPr>
            <a:endParaRPr lang="en-US" sz="1600" smtClean="0">
              <a:latin typeface="Candara" pitchFamily="34" charset="0"/>
            </a:endParaRPr>
          </a:p>
          <a:p>
            <a:pPr eaLnBrk="1" hangingPunct="1">
              <a:lnSpc>
                <a:spcPct val="90000"/>
              </a:lnSpc>
            </a:pPr>
            <a:r>
              <a:rPr lang="en-US" sz="1600" smtClean="0">
                <a:latin typeface="Candara" pitchFamily="34" charset="0"/>
              </a:rPr>
              <a:t>Proxy will record vote on behalf of CSV in usual manner;</a:t>
            </a:r>
          </a:p>
          <a:p>
            <a:pPr eaLnBrk="1" hangingPunct="1">
              <a:lnSpc>
                <a:spcPct val="90000"/>
              </a:lnSpc>
              <a:buFont typeface="Wingdings 2" pitchFamily="18" charset="2"/>
              <a:buNone/>
            </a:pPr>
            <a:endParaRPr lang="en-US" sz="1600" smtClean="0">
              <a:latin typeface="Candara" pitchFamily="34" charset="0"/>
            </a:endParaRPr>
          </a:p>
          <a:p>
            <a:pPr eaLnBrk="1" hangingPunct="1">
              <a:lnSpc>
                <a:spcPct val="90000"/>
              </a:lnSpc>
            </a:pPr>
            <a:r>
              <a:rPr lang="en-US" sz="1600" smtClean="0">
                <a:latin typeface="Candara" pitchFamily="34" charset="0"/>
              </a:rPr>
              <a:t>Mark middle finger of left hand of proxy;</a:t>
            </a:r>
          </a:p>
          <a:p>
            <a:pPr eaLnBrk="1" hangingPunct="1">
              <a:lnSpc>
                <a:spcPct val="90000"/>
              </a:lnSpc>
              <a:buFont typeface="Wingdings 2" pitchFamily="18" charset="2"/>
              <a:buNone/>
            </a:pPr>
            <a:endParaRPr lang="en-US" sz="1600" smtClean="0">
              <a:latin typeface="Candara" pitchFamily="34" charset="0"/>
            </a:endParaRPr>
          </a:p>
          <a:p>
            <a:pPr eaLnBrk="1" hangingPunct="1">
              <a:lnSpc>
                <a:spcPct val="90000"/>
              </a:lnSpc>
            </a:pPr>
            <a:r>
              <a:rPr lang="en-US" sz="1600" smtClean="0">
                <a:latin typeface="Candara" pitchFamily="34" charset="0"/>
              </a:rPr>
              <a:t>Proxy is entitled to vote of his own in addition to vote as proxy, if he is registered elector of that polling station;</a:t>
            </a:r>
          </a:p>
          <a:p>
            <a:pPr eaLnBrk="1" hangingPunct="1">
              <a:lnSpc>
                <a:spcPct val="90000"/>
              </a:lnSpc>
              <a:buFont typeface="Wingdings 2" pitchFamily="18" charset="2"/>
              <a:buNone/>
            </a:pPr>
            <a:endParaRPr lang="en-US" sz="1600" smtClean="0">
              <a:latin typeface="Candara" pitchFamily="34" charset="0"/>
            </a:endParaRPr>
          </a:p>
          <a:p>
            <a:pPr eaLnBrk="1" hangingPunct="1">
              <a:lnSpc>
                <a:spcPct val="90000"/>
              </a:lnSpc>
            </a:pPr>
            <a:r>
              <a:rPr lang="en-US" sz="1600" smtClean="0">
                <a:latin typeface="Candara" pitchFamily="34" charset="0"/>
              </a:rPr>
              <a:t>In case of proxy votes, Sl. No. of CSV as noted in sub-list should be recorded in the voter register;</a:t>
            </a:r>
          </a:p>
          <a:p>
            <a:pPr eaLnBrk="1" hangingPunct="1">
              <a:lnSpc>
                <a:spcPct val="90000"/>
              </a:lnSpc>
              <a:buFont typeface="Wingdings 2" pitchFamily="18" charset="2"/>
              <a:buNone/>
            </a:pPr>
            <a:endParaRPr lang="en-US" sz="1600" smtClean="0">
              <a:latin typeface="Candara" pitchFamily="34" charset="0"/>
            </a:endParaRPr>
          </a:p>
          <a:p>
            <a:pPr eaLnBrk="1" hangingPunct="1">
              <a:lnSpc>
                <a:spcPct val="90000"/>
              </a:lnSpc>
            </a:pPr>
            <a:r>
              <a:rPr lang="en-US" sz="1600" smtClean="0">
                <a:latin typeface="Candara" pitchFamily="34" charset="0"/>
              </a:rPr>
              <a:t>For distinction, suffix PV in bracket in the voter register. For example write 1 (PV) in column 2 of the voter register. </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762000" y="381000"/>
            <a:ext cx="5999163" cy="314325"/>
          </a:xfrm>
        </p:spPr>
        <p:txBody>
          <a:bodyPr/>
          <a:lstStyle/>
          <a:p>
            <a:pPr eaLnBrk="1" hangingPunct="1"/>
            <a:r>
              <a:rPr lang="en-US" sz="2400" b="1" u="sng" smtClean="0">
                <a:solidFill>
                  <a:srgbClr val="00B0F0"/>
                </a:solidFill>
              </a:rPr>
              <a:t>REFUSAL TO OBSERVE VOTING PROCEDURE</a:t>
            </a:r>
          </a:p>
        </p:txBody>
      </p:sp>
      <p:sp>
        <p:nvSpPr>
          <p:cNvPr id="63491" name="Content Placeholder 6"/>
          <p:cNvSpPr>
            <a:spLocks noGrp="1"/>
          </p:cNvSpPr>
          <p:nvPr>
            <p:ph idx="1"/>
          </p:nvPr>
        </p:nvSpPr>
        <p:spPr>
          <a:xfrm>
            <a:off x="381000" y="1447800"/>
            <a:ext cx="6461125" cy="2971800"/>
          </a:xfrm>
        </p:spPr>
        <p:txBody>
          <a:bodyPr/>
          <a:lstStyle/>
          <a:p>
            <a:pPr eaLnBrk="1" hangingPunct="1">
              <a:lnSpc>
                <a:spcPct val="90000"/>
              </a:lnSpc>
              <a:buFont typeface="Wingdings 2" pitchFamily="18" charset="2"/>
              <a:buNone/>
            </a:pPr>
            <a:r>
              <a:rPr lang="en-US" sz="2000" smtClean="0">
                <a:latin typeface="Candara" pitchFamily="34" charset="0"/>
              </a:rPr>
              <a:t>If an elector refuses, after necessary warning by Pr.O, to observe voting procedure, do not allow him to vote;</a:t>
            </a:r>
          </a:p>
          <a:p>
            <a:pPr eaLnBrk="1" hangingPunct="1">
              <a:lnSpc>
                <a:spcPct val="90000"/>
              </a:lnSpc>
              <a:buFont typeface="Wingdings 2" pitchFamily="18" charset="2"/>
              <a:buNone/>
            </a:pPr>
            <a:endParaRPr lang="en-US" sz="2000" smtClean="0">
              <a:latin typeface="Candara" pitchFamily="34" charset="0"/>
            </a:endParaRPr>
          </a:p>
          <a:p>
            <a:pPr eaLnBrk="1" hangingPunct="1">
              <a:lnSpc>
                <a:spcPct val="90000"/>
              </a:lnSpc>
            </a:pPr>
            <a:r>
              <a:rPr lang="en-US" sz="2000" smtClean="0">
                <a:latin typeface="Candara" pitchFamily="34" charset="0"/>
              </a:rPr>
              <a:t>If the elector is already issued Voter’s Slip, that should be withdrawn from him and cancelled;</a:t>
            </a:r>
          </a:p>
          <a:p>
            <a:pPr eaLnBrk="1" hangingPunct="1">
              <a:lnSpc>
                <a:spcPct val="90000"/>
              </a:lnSpc>
              <a:buFont typeface="Wingdings 2" pitchFamily="18" charset="2"/>
              <a:buNone/>
            </a:pPr>
            <a:endParaRPr lang="en-US" sz="2000" smtClean="0">
              <a:latin typeface="Candara" pitchFamily="34" charset="0"/>
            </a:endParaRPr>
          </a:p>
          <a:p>
            <a:pPr eaLnBrk="1" hangingPunct="1">
              <a:lnSpc>
                <a:spcPct val="90000"/>
              </a:lnSpc>
            </a:pPr>
            <a:r>
              <a:rPr lang="en-US" sz="2000" smtClean="0">
                <a:latin typeface="Candara" pitchFamily="34" charset="0"/>
              </a:rPr>
              <a:t>Put a remark “Not allowed to vote – Voting procedure violated” in the remarks column of Voter Register and put full signature of Pr.O below that remark</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609600" y="304800"/>
            <a:ext cx="5999163" cy="466725"/>
          </a:xfrm>
        </p:spPr>
        <p:txBody>
          <a:bodyPr/>
          <a:lstStyle/>
          <a:p>
            <a:pPr eaLnBrk="1" hangingPunct="1"/>
            <a:r>
              <a:rPr lang="en-US" sz="2800" b="1" u="sng" smtClean="0">
                <a:solidFill>
                  <a:schemeClr val="accent2"/>
                </a:solidFill>
              </a:rPr>
              <a:t>ELECTORS DECIDING NOT TO VOTE</a:t>
            </a:r>
          </a:p>
        </p:txBody>
      </p:sp>
      <p:sp>
        <p:nvSpPr>
          <p:cNvPr id="64515" name="Content Placeholder 2"/>
          <p:cNvSpPr>
            <a:spLocks noGrp="1"/>
          </p:cNvSpPr>
          <p:nvPr>
            <p:ph idx="1"/>
          </p:nvPr>
        </p:nvSpPr>
        <p:spPr>
          <a:xfrm>
            <a:off x="381000" y="1371600"/>
            <a:ext cx="6461125" cy="3170238"/>
          </a:xfrm>
        </p:spPr>
        <p:txBody>
          <a:bodyPr/>
          <a:lstStyle/>
          <a:p>
            <a:pPr eaLnBrk="1" hangingPunct="1">
              <a:buFont typeface="Wingdings 2" pitchFamily="18" charset="2"/>
              <a:buNone/>
            </a:pPr>
            <a:r>
              <a:rPr lang="en-US" sz="2000" smtClean="0">
                <a:latin typeface="Candara" pitchFamily="34" charset="0"/>
              </a:rPr>
              <a:t>After recording in voter register, if an elector decides so, he should not be compelled to vote;</a:t>
            </a:r>
          </a:p>
          <a:p>
            <a:pPr eaLnBrk="1" hangingPunct="1">
              <a:buFont typeface="Wingdings 2" pitchFamily="18" charset="2"/>
              <a:buNone/>
            </a:pPr>
            <a:endParaRPr lang="en-US" sz="2000" smtClean="0">
              <a:latin typeface="Candara" pitchFamily="34" charset="0"/>
            </a:endParaRPr>
          </a:p>
          <a:p>
            <a:pPr eaLnBrk="1" hangingPunct="1"/>
            <a:r>
              <a:rPr lang="en-US" sz="2000" smtClean="0">
                <a:latin typeface="Candara" pitchFamily="34" charset="0"/>
              </a:rPr>
              <a:t> “Refused to vote” OR “</a:t>
            </a:r>
            <a:r>
              <a:rPr lang="en-US" sz="2000" b="1" smtClean="0">
                <a:solidFill>
                  <a:srgbClr val="FF0000"/>
                </a:solidFill>
                <a:latin typeface="Candara" pitchFamily="34" charset="0"/>
              </a:rPr>
              <a:t>Left without Voting</a:t>
            </a:r>
            <a:r>
              <a:rPr lang="en-US" sz="2000" smtClean="0">
                <a:latin typeface="Candara" pitchFamily="34" charset="0"/>
              </a:rPr>
              <a:t>” shall be noted in 17A Register and Pr.O should sign in full below that remark;</a:t>
            </a:r>
          </a:p>
          <a:p>
            <a:pPr eaLnBrk="1" hangingPunct="1">
              <a:buFont typeface="Wingdings 2" pitchFamily="18" charset="2"/>
              <a:buNone/>
            </a:pPr>
            <a:endParaRPr lang="en-US" sz="2000" smtClean="0">
              <a:latin typeface="Candara" pitchFamily="34" charset="0"/>
            </a:endParaRPr>
          </a:p>
          <a:p>
            <a:pPr eaLnBrk="1" hangingPunct="1"/>
            <a:r>
              <a:rPr lang="en-US" sz="2000" smtClean="0">
                <a:latin typeface="Candara" pitchFamily="34" charset="0"/>
              </a:rPr>
              <a:t>Signature/LTI of elector shall be obtained against such remark.</a:t>
            </a:r>
          </a:p>
          <a:p>
            <a:pPr eaLnBrk="1" hangingPunct="1">
              <a:buFont typeface="Wingdings" pitchFamily="2" charset="2"/>
              <a:buNone/>
            </a:pPr>
            <a:endParaRPr lang="en-US" sz="2000" smtClean="0">
              <a:solidFill>
                <a:srgbClr val="FFFF00"/>
              </a:solidFill>
            </a:endParaRPr>
          </a:p>
          <a:p>
            <a:pPr eaLnBrk="1" hangingPunct="1"/>
            <a:endParaRPr lang="en-US" sz="200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65125" y="222250"/>
            <a:ext cx="6584950" cy="447675"/>
          </a:xfrm>
        </p:spPr>
        <p:txBody>
          <a:bodyPr rtlCol="0">
            <a:normAutofit fontScale="90000"/>
          </a:bodyPr>
          <a:lstStyle/>
          <a:p>
            <a:pPr defTabSz="731520" eaLnBrk="1" fontAlgn="auto" hangingPunct="1">
              <a:spcAft>
                <a:spcPts val="0"/>
              </a:spcAft>
              <a:defRPr/>
            </a:pPr>
            <a:r>
              <a:rPr lang="en-US" sz="2600" b="1" u="sng" dirty="0" smtClean="0">
                <a:solidFill>
                  <a:schemeClr val="accent2"/>
                </a:solidFill>
              </a:rPr>
              <a:t>REPORTS OF PRESIDING OFFICER</a:t>
            </a:r>
          </a:p>
        </p:txBody>
      </p:sp>
      <p:sp>
        <p:nvSpPr>
          <p:cNvPr id="65539" name="Rectangle 3"/>
          <p:cNvSpPr>
            <a:spLocks noGrp="1" noChangeArrowheads="1"/>
          </p:cNvSpPr>
          <p:nvPr>
            <p:ph type="body" idx="1"/>
          </p:nvPr>
        </p:nvSpPr>
        <p:spPr>
          <a:xfrm>
            <a:off x="304800" y="914400"/>
            <a:ext cx="6827838" cy="4359275"/>
          </a:xfrm>
          <a:solidFill>
            <a:schemeClr val="bg1"/>
          </a:solidFill>
        </p:spPr>
        <p:txBody>
          <a:bodyPr/>
          <a:lstStyle/>
          <a:p>
            <a:pPr marL="455613" indent="-455613" algn="just" eaLnBrk="1" hangingPunct="1">
              <a:lnSpc>
                <a:spcPct val="90000"/>
              </a:lnSpc>
              <a:buFont typeface="Arial" pitchFamily="34" charset="0"/>
              <a:buNone/>
            </a:pPr>
            <a:r>
              <a:rPr lang="en-US" sz="1900" b="1" u="sng" dirty="0" smtClean="0"/>
              <a:t>1) PRESIDING OFFICER’S DIARY</a:t>
            </a:r>
          </a:p>
          <a:p>
            <a:pPr marL="546100" lvl="1" indent="4763" algn="just" eaLnBrk="1" hangingPunct="1">
              <a:lnSpc>
                <a:spcPct val="90000"/>
              </a:lnSpc>
            </a:pPr>
            <a:r>
              <a:rPr lang="en-US" sz="1900" dirty="0" smtClean="0"/>
              <a:t>The PO is required to record the relevant events/proceedings as &amp; when they occur in  a diary as per annexure-XIV. </a:t>
            </a:r>
          </a:p>
          <a:p>
            <a:pPr marL="455613" indent="-455613" algn="just" eaLnBrk="1" hangingPunct="1">
              <a:lnSpc>
                <a:spcPct val="90000"/>
              </a:lnSpc>
              <a:buFont typeface="Arial" pitchFamily="34" charset="0"/>
              <a:buNone/>
            </a:pPr>
            <a:r>
              <a:rPr lang="en-US" sz="1900" u="sng" dirty="0" smtClean="0"/>
              <a:t>2) </a:t>
            </a:r>
            <a:r>
              <a:rPr lang="en-US" sz="1900" b="1" u="sng" dirty="0" smtClean="0"/>
              <a:t>VISIT SHEET</a:t>
            </a:r>
            <a:r>
              <a:rPr lang="en-US" sz="1900" dirty="0" smtClean="0"/>
              <a:t> </a:t>
            </a:r>
          </a:p>
          <a:p>
            <a:pPr marL="546100" lvl="1" indent="4763" algn="just" eaLnBrk="1" hangingPunct="1">
              <a:lnSpc>
                <a:spcPct val="90000"/>
              </a:lnSpc>
            </a:pPr>
            <a:r>
              <a:rPr lang="en-US" sz="1900" dirty="0" smtClean="0"/>
              <a:t> Fill up the information in the visit sheet as &amp; when any officers visit the Polling Station .</a:t>
            </a:r>
          </a:p>
          <a:p>
            <a:pPr marL="455613" indent="-455613" algn="just" eaLnBrk="1" hangingPunct="1">
              <a:lnSpc>
                <a:spcPct val="90000"/>
              </a:lnSpc>
              <a:buFont typeface="Arial" pitchFamily="34" charset="0"/>
              <a:buNone/>
            </a:pPr>
            <a:r>
              <a:rPr lang="en-US" sz="1900" dirty="0" smtClean="0"/>
              <a:t>3) </a:t>
            </a:r>
            <a:r>
              <a:rPr lang="en-US" sz="1900" b="1" u="sng" dirty="0" smtClean="0"/>
              <a:t>ADDITIONAL REPORT</a:t>
            </a:r>
            <a:r>
              <a:rPr lang="en-US" sz="1900" dirty="0" smtClean="0"/>
              <a:t> by PO (16 points) is to be submitted to the observer/RO.</a:t>
            </a:r>
          </a:p>
          <a:p>
            <a:pPr marL="455613" indent="-455613" algn="just" eaLnBrk="1" hangingPunct="1">
              <a:lnSpc>
                <a:spcPct val="90000"/>
              </a:lnSpc>
              <a:buFont typeface="Arial" pitchFamily="34" charset="0"/>
              <a:buNone/>
            </a:pPr>
            <a:r>
              <a:rPr lang="en-US" sz="1900" i="1" u="sng" dirty="0" smtClean="0"/>
              <a:t>4) </a:t>
            </a:r>
            <a:r>
              <a:rPr lang="en-US" sz="1900" b="1" u="sng" dirty="0" smtClean="0"/>
              <a:t>FILLING UP OF REGISTER OF VOTERS-</a:t>
            </a:r>
            <a:endParaRPr lang="en-US" sz="1900" u="sng" dirty="0" smtClean="0"/>
          </a:p>
          <a:p>
            <a:pPr marL="455613" indent="-455613" algn="just" eaLnBrk="1" hangingPunct="1">
              <a:lnSpc>
                <a:spcPct val="90000"/>
              </a:lnSpc>
              <a:buNone/>
            </a:pPr>
            <a:r>
              <a:rPr lang="en-US" sz="1900" dirty="0" smtClean="0"/>
              <a:t>The PO should make required entries in the relevant columns of the above 4 documents at regular intervals. </a:t>
            </a:r>
          </a:p>
          <a:p>
            <a:pPr marL="455613" indent="-455613" algn="just" eaLnBrk="1" hangingPunct="1">
              <a:lnSpc>
                <a:spcPct val="90000"/>
              </a:lnSpc>
              <a:buNone/>
            </a:pPr>
            <a:r>
              <a:rPr lang="en-US" sz="1900" dirty="0" smtClean="0"/>
              <a:t>5</a:t>
            </a:r>
            <a:r>
              <a:rPr lang="en-US" sz="1900" b="1" u="sng" dirty="0" smtClean="0"/>
              <a:t>) Polling Agent Movement Sheet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6624805" cy="4876800"/>
          </a:xfrm>
        </p:spPr>
        <p:txBody>
          <a:bodyPr>
            <a:normAutofit/>
          </a:bodyPr>
          <a:lstStyle/>
          <a:p>
            <a:pPr marL="0" indent="0" algn="just">
              <a:buNone/>
            </a:pPr>
            <a:endParaRPr lang="en-IN" sz="1400" b="1" dirty="0" smtClean="0"/>
          </a:p>
          <a:p>
            <a:pPr algn="just">
              <a:buNone/>
            </a:pPr>
            <a:r>
              <a:rPr lang="en-US" sz="1800" b="1" i="1" dirty="0" smtClean="0">
                <a:solidFill>
                  <a:srgbClr val="7030A0"/>
                </a:solidFill>
              </a:rPr>
              <a:t>(</a:t>
            </a:r>
            <a:r>
              <a:rPr lang="en-US" sz="1800" b="1" i="1" dirty="0">
                <a:solidFill>
                  <a:srgbClr val="7030A0"/>
                </a:solidFill>
              </a:rPr>
              <a:t>ECI instruction No. </a:t>
            </a:r>
            <a:r>
              <a:rPr lang="en-IN" sz="1800" dirty="0"/>
              <a:t>464/INST/2017-EPS</a:t>
            </a:r>
            <a:r>
              <a:rPr lang="en-US" sz="1800" b="1" i="1" dirty="0" smtClean="0">
                <a:solidFill>
                  <a:srgbClr val="7030A0"/>
                </a:solidFill>
              </a:rPr>
              <a:t> </a:t>
            </a:r>
            <a:r>
              <a:rPr lang="en-US" sz="1800" b="1" i="1" dirty="0">
                <a:solidFill>
                  <a:srgbClr val="7030A0"/>
                </a:solidFill>
              </a:rPr>
              <a:t>dated </a:t>
            </a:r>
            <a:r>
              <a:rPr lang="en-US" sz="1800" b="1" i="1" dirty="0" smtClean="0">
                <a:solidFill>
                  <a:srgbClr val="7030A0"/>
                </a:solidFill>
              </a:rPr>
              <a:t>21</a:t>
            </a:r>
            <a:r>
              <a:rPr lang="en-US" sz="1800" b="1" i="1" baseline="30000" dirty="0" smtClean="0">
                <a:solidFill>
                  <a:srgbClr val="7030A0"/>
                </a:solidFill>
              </a:rPr>
              <a:t>st</a:t>
            </a:r>
            <a:r>
              <a:rPr lang="en-US" sz="1800" b="1" i="1" dirty="0" smtClean="0">
                <a:solidFill>
                  <a:srgbClr val="7030A0"/>
                </a:solidFill>
              </a:rPr>
              <a:t> February, </a:t>
            </a:r>
            <a:r>
              <a:rPr lang="en-US" sz="1800" b="1" i="1" dirty="0">
                <a:solidFill>
                  <a:srgbClr val="7030A0"/>
                </a:solidFill>
              </a:rPr>
              <a:t>2017</a:t>
            </a:r>
            <a:r>
              <a:rPr lang="en-US" sz="1800" b="1" i="1" dirty="0" smtClean="0">
                <a:solidFill>
                  <a:srgbClr val="7030A0"/>
                </a:solidFill>
              </a:rPr>
              <a:t>)</a:t>
            </a:r>
          </a:p>
          <a:p>
            <a:pPr algn="just">
              <a:buNone/>
            </a:pPr>
            <a:r>
              <a:rPr lang="en-IN" sz="1800" b="1" dirty="0">
                <a:solidFill>
                  <a:srgbClr val="0070C0"/>
                </a:solidFill>
              </a:rPr>
              <a:t>Engagement of </a:t>
            </a:r>
            <a:r>
              <a:rPr lang="en-IN" sz="1800" b="1" dirty="0">
                <a:solidFill>
                  <a:srgbClr val="FF0000"/>
                </a:solidFill>
              </a:rPr>
              <a:t>Child </a:t>
            </a:r>
            <a:r>
              <a:rPr lang="en-IN" sz="1800" b="1" dirty="0" smtClean="0">
                <a:solidFill>
                  <a:srgbClr val="FF0000"/>
                </a:solidFill>
              </a:rPr>
              <a:t>Labour </a:t>
            </a:r>
            <a:r>
              <a:rPr lang="en-IN" sz="1800" b="1" dirty="0" smtClean="0">
                <a:solidFill>
                  <a:srgbClr val="0070C0"/>
                </a:solidFill>
              </a:rPr>
              <a:t>in election related activities</a:t>
            </a:r>
          </a:p>
          <a:p>
            <a:pPr algn="just">
              <a:buNone/>
            </a:pPr>
            <a:endParaRPr lang="en-IN" sz="1800" b="1" dirty="0">
              <a:solidFill>
                <a:srgbClr val="0070C0"/>
              </a:solidFill>
            </a:endParaRPr>
          </a:p>
          <a:p>
            <a:pPr marL="0" indent="0" algn="just">
              <a:buNone/>
            </a:pPr>
            <a:endParaRPr lang="en-IN" sz="1100" b="1" dirty="0" smtClean="0"/>
          </a:p>
          <a:p>
            <a:pPr algn="just"/>
            <a:r>
              <a:rPr lang="en-IN" sz="2000" b="1" dirty="0" smtClean="0"/>
              <a:t>Commission </a:t>
            </a:r>
            <a:r>
              <a:rPr lang="en-IN" sz="2000" b="1" dirty="0"/>
              <a:t>reiterates its earlier directions </a:t>
            </a:r>
            <a:r>
              <a:rPr lang="en-IN" sz="2000" b="1" dirty="0" smtClean="0"/>
              <a:t>that it </a:t>
            </a:r>
            <a:r>
              <a:rPr lang="en-IN" sz="2000" b="1" dirty="0"/>
              <a:t>should be ensured by all political parties and election officials that </a:t>
            </a:r>
            <a:r>
              <a:rPr lang="en-IN" sz="2000" b="1" dirty="0">
                <a:solidFill>
                  <a:srgbClr val="0000FF"/>
                </a:solidFill>
              </a:rPr>
              <a:t>children are </a:t>
            </a:r>
            <a:r>
              <a:rPr lang="en-IN" sz="2000" b="1" dirty="0" smtClean="0">
                <a:solidFill>
                  <a:srgbClr val="0000FF"/>
                </a:solidFill>
              </a:rPr>
              <a:t>not involved </a:t>
            </a:r>
            <a:r>
              <a:rPr lang="en-IN" sz="2000" b="1" dirty="0"/>
              <a:t>in any election-related process or activity.</a:t>
            </a:r>
          </a:p>
        </p:txBody>
      </p:sp>
    </p:spTree>
    <p:extLst>
      <p:ext uri="{BB962C8B-B14F-4D97-AF65-F5344CB8AC3E}">
        <p14:creationId xmlns:p14="http://schemas.microsoft.com/office/powerpoint/2010/main" val="137468845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255520" y="487680"/>
            <a:ext cx="3459480" cy="3596640"/>
          </a:xfrm>
          <a:prstGeom prst="ellipse">
            <a:avLst/>
          </a:prstGeom>
        </p:spPr>
        <p:style>
          <a:lnRef idx="0">
            <a:schemeClr val="accent3"/>
          </a:lnRef>
          <a:fillRef idx="3">
            <a:schemeClr val="accent3"/>
          </a:fillRef>
          <a:effectRef idx="3">
            <a:schemeClr val="accent3"/>
          </a:effectRef>
          <a:fontRef idx="minor">
            <a:schemeClr val="lt1"/>
          </a:fontRef>
        </p:style>
        <p:txBody>
          <a:bodyPr lIns="73152" tIns="36576" rIns="73152" bIns="36576" anchor="ctr"/>
          <a:lstStyle/>
          <a:p>
            <a:pPr algn="ctr" eaLnBrk="1" hangingPunct="1">
              <a:defRPr/>
            </a:pPr>
            <a:r>
              <a:rPr lang="en-US" sz="3200" b="1" dirty="0">
                <a:solidFill>
                  <a:schemeClr val="tx1"/>
                </a:solidFill>
              </a:rPr>
              <a:t>Close of Poll</a:t>
            </a:r>
          </a:p>
        </p:txBody>
      </p:sp>
      <p:cxnSp>
        <p:nvCxnSpPr>
          <p:cNvPr id="4" name="Straight Connector 3"/>
          <p:cNvCxnSpPr/>
          <p:nvPr/>
        </p:nvCxnSpPr>
        <p:spPr>
          <a:xfrm flipV="1">
            <a:off x="792163" y="3292475"/>
            <a:ext cx="1706562" cy="1157288"/>
          </a:xfrm>
          <a:prstGeom prst="line">
            <a:avLst/>
          </a:prstGeom>
          <a:ln w="76200">
            <a:solidFill>
              <a:srgbClr val="FFC00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upRight)">
                                      <p:cBhvr>
                                        <p:cTn id="7" dur="1000"/>
                                        <p:tgtEl>
                                          <p:spTgt spid="4"/>
                                        </p:tgtEl>
                                      </p:cBhvr>
                                    </p:animEffect>
                                  </p:childTnLst>
                                </p:cTn>
                              </p:par>
                            </p:childTnLst>
                          </p:cTn>
                        </p:par>
                        <p:par>
                          <p:cTn id="8" fill="hold" nodeType="afterGroup">
                            <p:stCondLst>
                              <p:cond delay="1000"/>
                            </p:stCondLst>
                            <p:childTnLst>
                              <p:par>
                                <p:cTn id="9" presetID="53"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6248400" cy="304800"/>
          </a:xfrm>
        </p:spPr>
        <p:txBody>
          <a:bodyPr rtlCol="0">
            <a:noAutofit/>
          </a:bodyPr>
          <a:lstStyle/>
          <a:p>
            <a:pPr defTabSz="731520" eaLnBrk="1" fontAlgn="auto" hangingPunct="1">
              <a:spcAft>
                <a:spcPts val="0"/>
              </a:spcAft>
              <a:defRPr/>
            </a:pPr>
            <a:r>
              <a:rPr lang="en-US" sz="2800" b="1" u="sng" dirty="0">
                <a:solidFill>
                  <a:srgbClr val="00B0F0"/>
                </a:solidFill>
                <a:latin typeface="+mn-lt"/>
              </a:rPr>
              <a:t>Close Of Poll </a:t>
            </a:r>
          </a:p>
        </p:txBody>
      </p:sp>
      <p:sp>
        <p:nvSpPr>
          <p:cNvPr id="67587" name="Subtitle 2"/>
          <p:cNvSpPr>
            <a:spLocks noGrp="1"/>
          </p:cNvSpPr>
          <p:nvPr>
            <p:ph type="subTitle" idx="1"/>
          </p:nvPr>
        </p:nvSpPr>
        <p:spPr>
          <a:xfrm>
            <a:off x="304800" y="762000"/>
            <a:ext cx="6781800" cy="4495800"/>
          </a:xfrm>
        </p:spPr>
        <p:txBody>
          <a:bodyPr/>
          <a:lstStyle/>
          <a:p>
            <a:pPr algn="l" eaLnBrk="1" hangingPunct="1">
              <a:lnSpc>
                <a:spcPct val="80000"/>
              </a:lnSpc>
            </a:pPr>
            <a:r>
              <a:rPr lang="en-US" sz="1600" dirty="0" smtClean="0">
                <a:solidFill>
                  <a:schemeClr val="tx1"/>
                </a:solidFill>
              </a:rPr>
              <a:t>Before five minutes for the scheduled hour of close of poll, go outside the polling station and announce that the intending persons to vote should come in a queue;</a:t>
            </a:r>
          </a:p>
          <a:p>
            <a:pPr algn="l" eaLnBrk="1" hangingPunct="1">
              <a:lnSpc>
                <a:spcPct val="80000"/>
              </a:lnSpc>
            </a:pPr>
            <a:endParaRPr lang="en-US" sz="1600" dirty="0" smtClean="0">
              <a:solidFill>
                <a:schemeClr val="tx1"/>
              </a:solidFill>
            </a:endParaRPr>
          </a:p>
          <a:p>
            <a:pPr algn="l" eaLnBrk="1" hangingPunct="1">
              <a:lnSpc>
                <a:spcPct val="80000"/>
              </a:lnSpc>
            </a:pPr>
            <a:r>
              <a:rPr lang="en-US" sz="1600" dirty="0" smtClean="0">
                <a:solidFill>
                  <a:schemeClr val="tx1"/>
                </a:solidFill>
              </a:rPr>
              <a:t>If poll continues beyond scheduled hour of close, make only one queue and distribute slips serially numbered and signed by </a:t>
            </a:r>
            <a:r>
              <a:rPr lang="en-US" sz="1600" dirty="0" err="1" smtClean="0">
                <a:solidFill>
                  <a:schemeClr val="tx1"/>
                </a:solidFill>
              </a:rPr>
              <a:t>Pr.O</a:t>
            </a:r>
            <a:r>
              <a:rPr lang="en-US" sz="1600" dirty="0" smtClean="0">
                <a:solidFill>
                  <a:schemeClr val="tx1"/>
                </a:solidFill>
              </a:rPr>
              <a:t> from the last person in the queue;</a:t>
            </a:r>
          </a:p>
          <a:p>
            <a:pPr algn="l" eaLnBrk="1" hangingPunct="1">
              <a:lnSpc>
                <a:spcPct val="80000"/>
              </a:lnSpc>
            </a:pPr>
            <a:endParaRPr lang="en-US" sz="1600" dirty="0" smtClean="0">
              <a:solidFill>
                <a:schemeClr val="tx1"/>
              </a:solidFill>
            </a:endParaRPr>
          </a:p>
          <a:p>
            <a:pPr algn="l" eaLnBrk="1" hangingPunct="1">
              <a:lnSpc>
                <a:spcPct val="80000"/>
              </a:lnSpc>
            </a:pPr>
            <a:r>
              <a:rPr lang="en-US" sz="1600" dirty="0" smtClean="0">
                <a:solidFill>
                  <a:schemeClr val="tx1"/>
                </a:solidFill>
              </a:rPr>
              <a:t>Continue poll till the person holding Sl. No. 1 slip. Collect all slips and destroy to prevent reuse;</a:t>
            </a:r>
          </a:p>
          <a:p>
            <a:pPr algn="l" eaLnBrk="1" hangingPunct="1">
              <a:lnSpc>
                <a:spcPct val="80000"/>
              </a:lnSpc>
            </a:pPr>
            <a:endParaRPr lang="en-US" sz="1600" dirty="0" smtClean="0">
              <a:solidFill>
                <a:schemeClr val="tx1"/>
              </a:solidFill>
            </a:endParaRPr>
          </a:p>
          <a:p>
            <a:pPr algn="l" eaLnBrk="1" hangingPunct="1">
              <a:lnSpc>
                <a:spcPct val="80000"/>
              </a:lnSpc>
            </a:pPr>
            <a:r>
              <a:rPr lang="en-US" sz="1600" dirty="0" smtClean="0">
                <a:solidFill>
                  <a:schemeClr val="tx1"/>
                </a:solidFill>
              </a:rPr>
              <a:t>Press CLOSE button of CU in presence of polling agents and replace the cap over it . Total no of votes recorded in the machine should be noted in item 5 of part-I of form 17C ;</a:t>
            </a:r>
          </a:p>
          <a:p>
            <a:pPr algn="l" eaLnBrk="1" hangingPunct="1">
              <a:lnSpc>
                <a:spcPct val="80000"/>
              </a:lnSpc>
            </a:pPr>
            <a:endParaRPr lang="en-US" sz="1600" dirty="0" smtClean="0">
              <a:solidFill>
                <a:schemeClr val="tx1"/>
              </a:solidFill>
            </a:endParaRPr>
          </a:p>
          <a:p>
            <a:pPr algn="l" eaLnBrk="1" hangingPunct="1">
              <a:lnSpc>
                <a:spcPct val="80000"/>
              </a:lnSpc>
            </a:pPr>
            <a:r>
              <a:rPr lang="en-US" sz="1600" dirty="0" smtClean="0">
                <a:solidFill>
                  <a:schemeClr val="tx1"/>
                </a:solidFill>
              </a:rPr>
              <a:t>Switch off the power and disconnect the BU from CU;</a:t>
            </a:r>
          </a:p>
          <a:p>
            <a:pPr algn="l" eaLnBrk="1" hangingPunct="1">
              <a:lnSpc>
                <a:spcPct val="80000"/>
              </a:lnSpc>
            </a:pPr>
            <a:endParaRPr lang="en-US" sz="1600" dirty="0" smtClean="0">
              <a:solidFill>
                <a:schemeClr val="tx1"/>
              </a:solidFill>
            </a:endParaRPr>
          </a:p>
          <a:p>
            <a:pPr algn="l" eaLnBrk="1" hangingPunct="1">
              <a:lnSpc>
                <a:spcPct val="80000"/>
              </a:lnSpc>
            </a:pPr>
            <a:r>
              <a:rPr lang="en-US" sz="1600" b="1" i="1" dirty="0" smtClean="0">
                <a:solidFill>
                  <a:srgbClr val="C00000"/>
                </a:solidFill>
              </a:rPr>
              <a:t>Draw a line after last entry in Form 17A and certify “The serial number of last entry in Form 17A is ……….” &amp; sign. Obtain signature of polling agents present</a:t>
            </a:r>
            <a:r>
              <a:rPr lang="en-US" sz="1600" dirty="0" smtClean="0">
                <a:solidFill>
                  <a:schemeClr val="tx1"/>
                </a:solidFill>
              </a:rPr>
              <a:t>.</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65125" y="122238"/>
            <a:ext cx="6584950" cy="609600"/>
          </a:xfrm>
        </p:spPr>
        <p:txBody>
          <a:bodyPr/>
          <a:lstStyle/>
          <a:p>
            <a:pPr eaLnBrk="1" hangingPunct="1"/>
            <a:r>
              <a:rPr lang="en-US" sz="2400" b="1" u="sng" smtClean="0">
                <a:solidFill>
                  <a:srgbClr val="C00000"/>
                </a:solidFill>
              </a:rPr>
              <a:t>ACCOUNT OF VOTE RECORDED</a:t>
            </a:r>
          </a:p>
        </p:txBody>
      </p:sp>
      <p:sp>
        <p:nvSpPr>
          <p:cNvPr id="68611" name="Rectangle 3"/>
          <p:cNvSpPr>
            <a:spLocks noGrp="1" noChangeArrowheads="1"/>
          </p:cNvSpPr>
          <p:nvPr>
            <p:ph idx="1"/>
          </p:nvPr>
        </p:nvSpPr>
        <p:spPr>
          <a:xfrm>
            <a:off x="381000" y="792163"/>
            <a:ext cx="6324600" cy="4313237"/>
          </a:xfrm>
        </p:spPr>
        <p:txBody>
          <a:bodyPr/>
          <a:lstStyle/>
          <a:p>
            <a:pPr marL="0" indent="0" eaLnBrk="1" hangingPunct="1">
              <a:lnSpc>
                <a:spcPct val="90000"/>
              </a:lnSpc>
            </a:pPr>
            <a:r>
              <a:rPr lang="en-US" sz="1900" dirty="0" smtClean="0">
                <a:latin typeface="Candara" pitchFamily="34" charset="0"/>
              </a:rPr>
              <a:t>	</a:t>
            </a:r>
            <a:r>
              <a:rPr lang="en-US" sz="1600" dirty="0" smtClean="0"/>
              <a:t>Prepare form 17C Part-I;</a:t>
            </a:r>
          </a:p>
          <a:p>
            <a:pPr marL="0" indent="0" eaLnBrk="1" hangingPunct="1">
              <a:lnSpc>
                <a:spcPct val="90000"/>
              </a:lnSpc>
            </a:pPr>
            <a:endParaRPr lang="en-US" sz="1600" dirty="0" smtClean="0"/>
          </a:p>
          <a:p>
            <a:pPr marL="0" indent="0" algn="just" eaLnBrk="1" hangingPunct="1">
              <a:lnSpc>
                <a:spcPct val="90000"/>
              </a:lnSpc>
            </a:pPr>
            <a:r>
              <a:rPr lang="en-US" sz="1600" dirty="0" smtClean="0"/>
              <a:t>	Total no. of votes recorded must be equal to the total no. of 	votes registered as per col. 1 of the register 17A minus no. of 	voters decided not to vote (as per remarks col. Of 17A) minus 	no. 	of voters not allowed to vote for violation of secrecy (as  per 	remarks col. Of 17A);  </a:t>
            </a:r>
            <a:r>
              <a:rPr lang="en-US" sz="1600" b="1" dirty="0" smtClean="0">
                <a:solidFill>
                  <a:srgbClr val="C00000"/>
                </a:solidFill>
              </a:rPr>
              <a:t>(2-3-4=6)</a:t>
            </a:r>
          </a:p>
          <a:p>
            <a:pPr marL="0" indent="0" algn="just" eaLnBrk="1" hangingPunct="1">
              <a:lnSpc>
                <a:spcPct val="90000"/>
              </a:lnSpc>
              <a:buFont typeface="Arial" pitchFamily="34" charset="0"/>
              <a:buNone/>
            </a:pPr>
            <a:endParaRPr lang="en-US" sz="1600" dirty="0" smtClean="0"/>
          </a:p>
          <a:p>
            <a:pPr marL="0" indent="0" algn="just" eaLnBrk="1" hangingPunct="1">
              <a:lnSpc>
                <a:spcPct val="90000"/>
              </a:lnSpc>
            </a:pPr>
            <a:r>
              <a:rPr lang="en-US" sz="1600" dirty="0" smtClean="0"/>
              <a:t>	Supply attested copies of form 17C to all polling agents present 	irrespective of asking and take receipt. Better to supply after all 	sealing works relating to polled EVM and polled materials are 	over;</a:t>
            </a:r>
          </a:p>
          <a:p>
            <a:pPr marL="0" indent="0" algn="just" eaLnBrk="1" hangingPunct="1">
              <a:lnSpc>
                <a:spcPct val="90000"/>
              </a:lnSpc>
            </a:pPr>
            <a:endParaRPr lang="en-US" sz="1600" dirty="0" smtClean="0"/>
          </a:p>
          <a:p>
            <a:pPr marL="0" indent="0" algn="just" eaLnBrk="1" hangingPunct="1">
              <a:lnSpc>
                <a:spcPct val="90000"/>
              </a:lnSpc>
            </a:pPr>
            <a:r>
              <a:rPr lang="en-US" sz="1600" dirty="0" smtClean="0"/>
              <a:t>	2 copies of 17C should be submitted in a separate cover at RC;</a:t>
            </a:r>
          </a:p>
          <a:p>
            <a:pPr marL="0" indent="0" algn="just" eaLnBrk="1" hangingPunct="1">
              <a:lnSpc>
                <a:spcPct val="90000"/>
              </a:lnSpc>
            </a:pPr>
            <a:endParaRPr lang="en-US" sz="1600" dirty="0" smtClean="0"/>
          </a:p>
          <a:p>
            <a:pPr marL="0" indent="0" algn="just" eaLnBrk="1" hangingPunct="1">
              <a:lnSpc>
                <a:spcPct val="90000"/>
              </a:lnSpc>
            </a:pPr>
            <a:r>
              <a:rPr lang="en-US" sz="1600" dirty="0" smtClean="0"/>
              <a:t>	Pr. O to make declaration at the close of poll and get 	signatures 	of the agents present</a:t>
            </a: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EXUTURE13(PART 1)_001.png"/>
          <p:cNvPicPr>
            <a:picLocks noChangeAspect="1"/>
          </p:cNvPicPr>
          <p:nvPr/>
        </p:nvPicPr>
        <p:blipFill>
          <a:blip r:embed="rId2" cstate="print"/>
          <a:stretch>
            <a:fillRect/>
          </a:stretch>
        </p:blipFill>
        <p:spPr>
          <a:xfrm>
            <a:off x="0" y="0"/>
            <a:ext cx="7315200" cy="5486400"/>
          </a:xfrm>
          <a:prstGeom prst="rect">
            <a:avLst/>
          </a:prstGeom>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EXUTURE13(PART 1)_003.png"/>
          <p:cNvPicPr>
            <a:picLocks noChangeAspect="1"/>
          </p:cNvPicPr>
          <p:nvPr/>
        </p:nvPicPr>
        <p:blipFill>
          <a:blip r:embed="rId2" cstate="print"/>
          <a:stretch>
            <a:fillRect/>
          </a:stretch>
        </p:blipFill>
        <p:spPr>
          <a:xfrm>
            <a:off x="0" y="78410"/>
            <a:ext cx="7315200" cy="5407990"/>
          </a:xfrm>
          <a:prstGeom prst="rect">
            <a:avLst/>
          </a:prstGeom>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81000" y="304800"/>
            <a:ext cx="6583363" cy="473075"/>
          </a:xfrm>
        </p:spPr>
        <p:txBody>
          <a:bodyPr/>
          <a:lstStyle/>
          <a:p>
            <a:pPr eaLnBrk="1" hangingPunct="1"/>
            <a:r>
              <a:rPr lang="en-US" sz="2000" b="1" u="sng" smtClean="0">
                <a:solidFill>
                  <a:srgbClr val="C00000"/>
                </a:solidFill>
              </a:rPr>
              <a:t>SEALING OF EVM  and Polled Materials AFTER POLL</a:t>
            </a:r>
          </a:p>
        </p:txBody>
      </p:sp>
      <p:sp>
        <p:nvSpPr>
          <p:cNvPr id="72707" name="Rectangle 3"/>
          <p:cNvSpPr>
            <a:spLocks noGrp="1" noChangeArrowheads="1"/>
          </p:cNvSpPr>
          <p:nvPr>
            <p:ph idx="1"/>
          </p:nvPr>
        </p:nvSpPr>
        <p:spPr>
          <a:xfrm>
            <a:off x="457200" y="1447800"/>
            <a:ext cx="6689725" cy="3200400"/>
          </a:xfrm>
        </p:spPr>
        <p:txBody>
          <a:bodyPr/>
          <a:lstStyle/>
          <a:p>
            <a:pPr eaLnBrk="1" hangingPunct="1">
              <a:lnSpc>
                <a:spcPct val="90000"/>
              </a:lnSpc>
            </a:pPr>
            <a:r>
              <a:rPr lang="en-US" sz="1800" smtClean="0">
                <a:latin typeface="Candara" pitchFamily="34" charset="0"/>
              </a:rPr>
              <a:t>       </a:t>
            </a:r>
            <a:r>
              <a:rPr lang="en-US" sz="1800" smtClean="0"/>
              <a:t>Switch off the CU &amp; put in Carrying case and seal it at both ends</a:t>
            </a:r>
          </a:p>
          <a:p>
            <a:pPr eaLnBrk="1" hangingPunct="1">
              <a:lnSpc>
                <a:spcPct val="90000"/>
              </a:lnSpc>
              <a:buFont typeface="Arial" pitchFamily="34" charset="0"/>
              <a:buNone/>
            </a:pPr>
            <a:r>
              <a:rPr lang="en-US" sz="1800" smtClean="0"/>
              <a:t>		with addressed tag with the help of seal of Presiding Officer;</a:t>
            </a:r>
          </a:p>
          <a:p>
            <a:pPr eaLnBrk="1" hangingPunct="1">
              <a:lnSpc>
                <a:spcPct val="90000"/>
              </a:lnSpc>
            </a:pPr>
            <a:endParaRPr lang="en-US" sz="1800" smtClean="0"/>
          </a:p>
          <a:p>
            <a:pPr eaLnBrk="1" hangingPunct="1">
              <a:lnSpc>
                <a:spcPct val="90000"/>
              </a:lnSpc>
            </a:pPr>
            <a:r>
              <a:rPr lang="en-US" sz="1800" smtClean="0"/>
              <a:t>       Agents present should be asked to affix their seals;</a:t>
            </a:r>
          </a:p>
          <a:p>
            <a:pPr eaLnBrk="1" hangingPunct="1">
              <a:lnSpc>
                <a:spcPct val="90000"/>
              </a:lnSpc>
            </a:pPr>
            <a:endParaRPr lang="en-US" sz="1800" smtClean="0"/>
          </a:p>
          <a:p>
            <a:pPr eaLnBrk="1" hangingPunct="1">
              <a:lnSpc>
                <a:spcPct val="90000"/>
              </a:lnSpc>
            </a:pPr>
            <a:r>
              <a:rPr lang="en-US" sz="1800" smtClean="0"/>
              <a:t>      Names of candidates/ polling agents who have affixed their 	seals on carrying cases of CU should be noted in the 	declaration at the close of poll;</a:t>
            </a:r>
          </a:p>
          <a:p>
            <a:pPr eaLnBrk="1" hangingPunct="1">
              <a:lnSpc>
                <a:spcPct val="90000"/>
              </a:lnSpc>
            </a:pPr>
            <a:endParaRPr lang="en-US" sz="1800" smtClean="0"/>
          </a:p>
          <a:p>
            <a:pPr eaLnBrk="1" hangingPunct="1">
              <a:lnSpc>
                <a:spcPct val="90000"/>
              </a:lnSpc>
              <a:buFont typeface="Arial" pitchFamily="34" charset="0"/>
              <a:buNone/>
            </a:pPr>
            <a:r>
              <a:rPr lang="en-US" sz="1800" smtClean="0"/>
              <a:t>	</a:t>
            </a: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365125" y="0"/>
            <a:ext cx="6584950" cy="427038"/>
          </a:xfrm>
        </p:spPr>
        <p:txBody>
          <a:bodyPr/>
          <a:lstStyle/>
          <a:p>
            <a:pPr eaLnBrk="1" hangingPunct="1"/>
            <a:r>
              <a:rPr lang="en-US" sz="2400" b="1" u="sng" smtClean="0">
                <a:solidFill>
                  <a:srgbClr val="C00000"/>
                </a:solidFill>
              </a:rPr>
              <a:t>SEALING OF ELECTION PAPERS</a:t>
            </a:r>
          </a:p>
        </p:txBody>
      </p:sp>
      <p:sp>
        <p:nvSpPr>
          <p:cNvPr id="73731" name="Rectangle 3"/>
          <p:cNvSpPr>
            <a:spLocks noGrp="1" noChangeArrowheads="1"/>
          </p:cNvSpPr>
          <p:nvPr>
            <p:ph idx="1"/>
          </p:nvPr>
        </p:nvSpPr>
        <p:spPr>
          <a:xfrm>
            <a:off x="304800" y="381000"/>
            <a:ext cx="6858000" cy="4876800"/>
          </a:xfrm>
        </p:spPr>
        <p:txBody>
          <a:bodyPr/>
          <a:lstStyle/>
          <a:p>
            <a:pPr eaLnBrk="1" hangingPunct="1">
              <a:lnSpc>
                <a:spcPct val="90000"/>
              </a:lnSpc>
              <a:buFont typeface="Arial" pitchFamily="34" charset="0"/>
              <a:buNone/>
            </a:pPr>
            <a:r>
              <a:rPr lang="en-US" sz="1800" dirty="0" smtClean="0"/>
              <a:t>Covers containing the following to be kept separately :</a:t>
            </a:r>
          </a:p>
          <a:p>
            <a:pPr eaLnBrk="1" hangingPunct="1">
              <a:lnSpc>
                <a:spcPct val="90000"/>
              </a:lnSpc>
            </a:pPr>
            <a:r>
              <a:rPr lang="en-US" sz="1800" dirty="0" smtClean="0">
                <a:solidFill>
                  <a:srgbClr val="FF0000"/>
                </a:solidFill>
              </a:rPr>
              <a:t>PS-05 </a:t>
            </a:r>
          </a:p>
          <a:p>
            <a:pPr eaLnBrk="1" hangingPunct="1">
              <a:lnSpc>
                <a:spcPct val="90000"/>
              </a:lnSpc>
            </a:pPr>
            <a:r>
              <a:rPr lang="en-US" sz="1800" dirty="0" smtClean="0">
                <a:solidFill>
                  <a:srgbClr val="FF0000"/>
                </a:solidFill>
              </a:rPr>
              <a:t>Form 17C (1 open and 1 in sealed cover);</a:t>
            </a:r>
          </a:p>
          <a:p>
            <a:pPr eaLnBrk="1" hangingPunct="1">
              <a:lnSpc>
                <a:spcPct val="90000"/>
              </a:lnSpc>
            </a:pPr>
            <a:r>
              <a:rPr lang="en-US" sz="1800" dirty="0" smtClean="0">
                <a:solidFill>
                  <a:srgbClr val="FF0000"/>
                </a:solidFill>
              </a:rPr>
              <a:t> Declaration of </a:t>
            </a:r>
            <a:r>
              <a:rPr lang="en-US" sz="1800" dirty="0" err="1" smtClean="0">
                <a:solidFill>
                  <a:srgbClr val="FF0000"/>
                </a:solidFill>
              </a:rPr>
              <a:t>Pr.O</a:t>
            </a:r>
            <a:r>
              <a:rPr lang="en-US" sz="1800" dirty="0" smtClean="0">
                <a:solidFill>
                  <a:srgbClr val="FF0000"/>
                </a:solidFill>
              </a:rPr>
              <a:t> ;</a:t>
            </a:r>
          </a:p>
          <a:p>
            <a:pPr eaLnBrk="1" hangingPunct="1">
              <a:lnSpc>
                <a:spcPct val="90000"/>
              </a:lnSpc>
            </a:pPr>
            <a:r>
              <a:rPr lang="en-US" sz="1800" dirty="0" smtClean="0">
                <a:solidFill>
                  <a:srgbClr val="FF0000"/>
                </a:solidFill>
              </a:rPr>
              <a:t> </a:t>
            </a:r>
            <a:r>
              <a:rPr lang="en-US" sz="1800" dirty="0" err="1" smtClean="0">
                <a:solidFill>
                  <a:srgbClr val="FF0000"/>
                </a:solidFill>
              </a:rPr>
              <a:t>Pr.O’s</a:t>
            </a:r>
            <a:r>
              <a:rPr lang="en-US" sz="1800" dirty="0" smtClean="0">
                <a:solidFill>
                  <a:srgbClr val="FF0000"/>
                </a:solidFill>
              </a:rPr>
              <a:t> Diary ; </a:t>
            </a:r>
          </a:p>
          <a:p>
            <a:pPr eaLnBrk="1" hangingPunct="1">
              <a:lnSpc>
                <a:spcPct val="90000"/>
              </a:lnSpc>
            </a:pPr>
            <a:r>
              <a:rPr lang="en-US" sz="1800" dirty="0" smtClean="0">
                <a:solidFill>
                  <a:srgbClr val="FF0000"/>
                </a:solidFill>
              </a:rPr>
              <a:t>Visit Sheet ; </a:t>
            </a:r>
          </a:p>
          <a:p>
            <a:pPr eaLnBrk="1" hangingPunct="1">
              <a:lnSpc>
                <a:spcPct val="90000"/>
              </a:lnSpc>
            </a:pPr>
            <a:r>
              <a:rPr lang="en-US" sz="1800" dirty="0" smtClean="0">
                <a:solidFill>
                  <a:srgbClr val="FF0000"/>
                </a:solidFill>
              </a:rPr>
              <a:t>16 point Observers’ report </a:t>
            </a:r>
          </a:p>
          <a:p>
            <a:pPr eaLnBrk="1" hangingPunct="1">
              <a:lnSpc>
                <a:spcPct val="90000"/>
              </a:lnSpc>
            </a:pPr>
            <a:r>
              <a:rPr lang="en-US" sz="1800" dirty="0" smtClean="0">
                <a:solidFill>
                  <a:srgbClr val="FF0000"/>
                </a:solidFill>
              </a:rPr>
              <a:t> Log Sheet of Video Camera should be sent separately to the RC along with polled EVM;</a:t>
            </a:r>
          </a:p>
          <a:p>
            <a:pPr eaLnBrk="1" hangingPunct="1">
              <a:lnSpc>
                <a:spcPct val="90000"/>
              </a:lnSpc>
            </a:pPr>
            <a:r>
              <a:rPr lang="en-US" sz="1800" dirty="0" smtClean="0">
                <a:solidFill>
                  <a:srgbClr val="FF0000"/>
                </a:solidFill>
              </a:rPr>
              <a:t>Plastic Box containing Ballot Slips of Mock Poll </a:t>
            </a:r>
          </a:p>
          <a:p>
            <a:pPr eaLnBrk="1" hangingPunct="1">
              <a:lnSpc>
                <a:spcPct val="90000"/>
              </a:lnSpc>
              <a:buFont typeface="Arial" pitchFamily="34" charset="0"/>
              <a:buNone/>
            </a:pPr>
            <a:r>
              <a:rPr lang="en-US" sz="1800" dirty="0" smtClean="0"/>
              <a:t>	Polling agents should affix their seals on envelops and packets containing,  marked copy of roll ; 17A ; voters’ slips;  used tendered ballots; and list of tendered votes in 17B; unused tendered ballot papers;  list of challenged votes ; unused &amp; damaged paper seal if any; appointment letter of polling agents; any other papers that RO has directed to be put in a sealed packet.</a:t>
            </a:r>
          </a:p>
          <a:p>
            <a:pPr eaLnBrk="1" hangingPunct="1">
              <a:lnSpc>
                <a:spcPct val="90000"/>
              </a:lnSpc>
              <a:buFont typeface="Wingdings" pitchFamily="2" charset="2"/>
              <a:buNone/>
            </a:pPr>
            <a:r>
              <a:rPr lang="en-US" sz="1800" b="1" i="1" dirty="0" smtClean="0">
                <a:solidFill>
                  <a:srgbClr val="00B0F0"/>
                </a:solidFill>
              </a:rPr>
              <a:t>NOTE:  16 point Observer report in format has to be prepared &amp; 	submitted separately at RC</a:t>
            </a: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65125" y="0"/>
            <a:ext cx="6584950" cy="911225"/>
          </a:xfrm>
        </p:spPr>
        <p:txBody>
          <a:bodyPr/>
          <a:lstStyle/>
          <a:p>
            <a:pPr eaLnBrk="1" hangingPunct="1"/>
            <a:r>
              <a:rPr lang="en-US" sz="2800" b="1" u="sng" smtClean="0">
                <a:solidFill>
                  <a:srgbClr val="00B050"/>
                </a:solidFill>
              </a:rPr>
              <a:t>STATUTORY COVERS</a:t>
            </a:r>
          </a:p>
        </p:txBody>
      </p:sp>
      <p:sp>
        <p:nvSpPr>
          <p:cNvPr id="41987" name="Rectangle 3"/>
          <p:cNvSpPr>
            <a:spLocks noGrp="1" noChangeArrowheads="1"/>
          </p:cNvSpPr>
          <p:nvPr>
            <p:ph idx="1"/>
          </p:nvPr>
        </p:nvSpPr>
        <p:spPr>
          <a:xfrm>
            <a:off x="152400" y="914400"/>
            <a:ext cx="7010400" cy="4267200"/>
          </a:xfrm>
          <a:extLst/>
        </p:spPr>
        <p:style>
          <a:lnRef idx="0">
            <a:scrgbClr r="0" g="0" b="0"/>
          </a:lnRef>
          <a:fillRef idx="1003">
            <a:schemeClr val="lt2"/>
          </a:fillRef>
          <a:effectRef idx="0">
            <a:scrgbClr r="0" g="0" b="0"/>
          </a:effectRef>
          <a:fontRef idx="major"/>
        </p:style>
        <p:txBody>
          <a:bodyPr rtlCol="0">
            <a:normAutofit/>
          </a:bodyPr>
          <a:lstStyle/>
          <a:p>
            <a:pPr marL="487680" indent="-487680" defTabSz="731520" eaLnBrk="1" fontAlgn="auto" hangingPunct="1">
              <a:lnSpc>
                <a:spcPct val="80000"/>
              </a:lnSpc>
              <a:spcAft>
                <a:spcPts val="0"/>
              </a:spcAft>
              <a:buFont typeface="Arial" pitchFamily="34" charset="0"/>
              <a:buNone/>
              <a:defRPr/>
            </a:pPr>
            <a:r>
              <a:rPr lang="en-US" sz="2200" dirty="0"/>
              <a:t>	The first packet ( </a:t>
            </a:r>
            <a:r>
              <a:rPr lang="en-US" sz="2200" b="1" dirty="0">
                <a:solidFill>
                  <a:srgbClr val="00B050"/>
                </a:solidFill>
              </a:rPr>
              <a:t>green</a:t>
            </a:r>
            <a:r>
              <a:rPr lang="en-US" sz="2200" dirty="0"/>
              <a:t> in color) should contain sealed covers and superscribed as ‘statutory covers’</a:t>
            </a:r>
          </a:p>
          <a:p>
            <a:pPr marL="487680" indent="-487680" defTabSz="731520" eaLnBrk="1" fontAlgn="auto" hangingPunct="1">
              <a:lnSpc>
                <a:spcPct val="80000"/>
              </a:lnSpc>
              <a:spcAft>
                <a:spcPts val="0"/>
              </a:spcAft>
              <a:buFont typeface="Arial" pitchFamily="34" charset="0"/>
              <a:buNone/>
              <a:defRPr/>
            </a:pPr>
            <a:endParaRPr lang="en-US" sz="2200" dirty="0"/>
          </a:p>
          <a:p>
            <a:pPr marL="487680" indent="-487680" defTabSz="731520" eaLnBrk="1" fontAlgn="auto" hangingPunct="1">
              <a:lnSpc>
                <a:spcPct val="80000"/>
              </a:lnSpc>
              <a:spcAft>
                <a:spcPts val="0"/>
              </a:spcAft>
              <a:buFont typeface="Arial" pitchFamily="34" charset="0"/>
              <a:buNone/>
              <a:defRPr/>
            </a:pPr>
            <a:r>
              <a:rPr lang="en-US" sz="2200" dirty="0"/>
              <a:t>      		</a:t>
            </a:r>
            <a:r>
              <a:rPr lang="en-US" sz="1800" dirty="0">
                <a:latin typeface="Candara" pitchFamily="34" charset="0"/>
              </a:rPr>
              <a:t>Marked Copy of Electoral Roll; </a:t>
            </a:r>
          </a:p>
          <a:p>
            <a:pPr marL="487680" indent="-487680" defTabSz="731520" eaLnBrk="1" fontAlgn="auto" hangingPunct="1">
              <a:lnSpc>
                <a:spcPct val="80000"/>
              </a:lnSpc>
              <a:spcAft>
                <a:spcPts val="0"/>
              </a:spcAft>
              <a:buFont typeface="Arial" pitchFamily="34" charset="0"/>
              <a:buNone/>
              <a:defRPr/>
            </a:pPr>
            <a:endParaRPr lang="en-US" sz="1800" dirty="0">
              <a:latin typeface="Candara" pitchFamily="34" charset="0"/>
            </a:endParaRPr>
          </a:p>
          <a:p>
            <a:pPr marL="487680" indent="-487680" defTabSz="731520" eaLnBrk="1" fontAlgn="auto" hangingPunct="1">
              <a:lnSpc>
                <a:spcPct val="80000"/>
              </a:lnSpc>
              <a:spcAft>
                <a:spcPts val="0"/>
              </a:spcAft>
              <a:buFont typeface="Arial" pitchFamily="34" charset="0"/>
              <a:buNone/>
              <a:defRPr/>
            </a:pPr>
            <a:r>
              <a:rPr lang="en-US" sz="1800" dirty="0">
                <a:latin typeface="Candara" pitchFamily="34" charset="0"/>
              </a:rPr>
              <a:t> 		Sealed cover containing 17A;</a:t>
            </a:r>
          </a:p>
          <a:p>
            <a:pPr marL="487680" indent="-487680" defTabSz="731520" eaLnBrk="1" fontAlgn="auto" hangingPunct="1">
              <a:lnSpc>
                <a:spcPct val="80000"/>
              </a:lnSpc>
              <a:spcAft>
                <a:spcPts val="0"/>
              </a:spcAft>
              <a:buFont typeface="Arial" pitchFamily="34" charset="0"/>
              <a:buNone/>
              <a:defRPr/>
            </a:pPr>
            <a:endParaRPr lang="en-US" sz="1800" dirty="0">
              <a:latin typeface="Candara" pitchFamily="34" charset="0"/>
            </a:endParaRPr>
          </a:p>
          <a:p>
            <a:pPr marL="487680" indent="-487680" defTabSz="731520" eaLnBrk="1" fontAlgn="auto" hangingPunct="1">
              <a:lnSpc>
                <a:spcPct val="80000"/>
              </a:lnSpc>
              <a:spcAft>
                <a:spcPts val="0"/>
              </a:spcAft>
              <a:buFont typeface="Arial" pitchFamily="34" charset="0"/>
              <a:buNone/>
              <a:defRPr/>
            </a:pPr>
            <a:r>
              <a:rPr lang="en-US" sz="1800" dirty="0">
                <a:latin typeface="Candara" pitchFamily="34" charset="0"/>
              </a:rPr>
              <a:t>		Sealed cover containing Voters’ slip;</a:t>
            </a:r>
          </a:p>
          <a:p>
            <a:pPr marL="487680" indent="-487680" defTabSz="731520" eaLnBrk="1" fontAlgn="auto" hangingPunct="1">
              <a:lnSpc>
                <a:spcPct val="80000"/>
              </a:lnSpc>
              <a:spcAft>
                <a:spcPts val="0"/>
              </a:spcAft>
              <a:buFont typeface="Arial" pitchFamily="34" charset="0"/>
              <a:buNone/>
              <a:defRPr/>
            </a:pPr>
            <a:endParaRPr lang="en-US" sz="1800" dirty="0">
              <a:latin typeface="Candara" pitchFamily="34" charset="0"/>
            </a:endParaRPr>
          </a:p>
          <a:p>
            <a:pPr marL="487680" indent="-487680" defTabSz="731520" eaLnBrk="1" fontAlgn="auto" hangingPunct="1">
              <a:lnSpc>
                <a:spcPct val="80000"/>
              </a:lnSpc>
              <a:spcAft>
                <a:spcPts val="0"/>
              </a:spcAft>
              <a:buFont typeface="Arial" pitchFamily="34" charset="0"/>
              <a:buNone/>
              <a:defRPr/>
            </a:pPr>
            <a:r>
              <a:rPr lang="en-US" sz="1800" dirty="0">
                <a:latin typeface="Candara" pitchFamily="34" charset="0"/>
              </a:rPr>
              <a:t>		Sealed cover containing Unused tendered ballot papers</a:t>
            </a:r>
          </a:p>
          <a:p>
            <a:pPr marL="487680" indent="-487680" defTabSz="731520" eaLnBrk="1" fontAlgn="auto" hangingPunct="1">
              <a:lnSpc>
                <a:spcPct val="80000"/>
              </a:lnSpc>
              <a:spcAft>
                <a:spcPts val="0"/>
              </a:spcAft>
              <a:buFont typeface="Arial" pitchFamily="34" charset="0"/>
              <a:buNone/>
              <a:defRPr/>
            </a:pPr>
            <a:endParaRPr lang="en-US" sz="1800" dirty="0">
              <a:latin typeface="Candara" pitchFamily="34" charset="0"/>
            </a:endParaRPr>
          </a:p>
          <a:p>
            <a:pPr marL="487680" indent="-487680" defTabSz="731520" eaLnBrk="1" fontAlgn="auto" hangingPunct="1">
              <a:lnSpc>
                <a:spcPct val="80000"/>
              </a:lnSpc>
              <a:spcAft>
                <a:spcPts val="0"/>
              </a:spcAft>
              <a:buFont typeface="Arial" pitchFamily="34" charset="0"/>
              <a:buNone/>
              <a:defRPr/>
            </a:pPr>
            <a:r>
              <a:rPr lang="en-US" sz="1800" dirty="0">
                <a:latin typeface="Candara" pitchFamily="34" charset="0"/>
              </a:rPr>
              <a:t>		Sealed cover containing Used tendered ballot papers and the 	list in form </a:t>
            </a:r>
            <a:r>
              <a:rPr lang="en-US" sz="1800" dirty="0" smtClean="0">
                <a:latin typeface="Candara" pitchFamily="34" charset="0"/>
              </a:rPr>
              <a:t>17B</a:t>
            </a:r>
          </a:p>
          <a:p>
            <a:pPr marL="487680" indent="-487680" defTabSz="731520" eaLnBrk="1" fontAlgn="auto" hangingPunct="1">
              <a:lnSpc>
                <a:spcPct val="80000"/>
              </a:lnSpc>
              <a:spcAft>
                <a:spcPts val="0"/>
              </a:spcAft>
              <a:buFont typeface="Arial" pitchFamily="34" charset="0"/>
              <a:buNone/>
              <a:defRPr/>
            </a:pPr>
            <a:endParaRPr lang="en-US" sz="1800" dirty="0" smtClean="0">
              <a:latin typeface="Candara" pitchFamily="34" charset="0"/>
            </a:endParaRPr>
          </a:p>
          <a:p>
            <a:pPr marL="487680" indent="-487680" defTabSz="731520" eaLnBrk="1" fontAlgn="auto" hangingPunct="1">
              <a:lnSpc>
                <a:spcPct val="80000"/>
              </a:lnSpc>
              <a:spcAft>
                <a:spcPts val="0"/>
              </a:spcAft>
              <a:buFont typeface="Arial" pitchFamily="34" charset="0"/>
              <a:buNone/>
              <a:defRPr/>
            </a:pPr>
            <a:r>
              <a:rPr lang="en-US" sz="1800" b="1" dirty="0" smtClean="0">
                <a:solidFill>
                  <a:srgbClr val="FF0000"/>
                </a:solidFill>
                <a:latin typeface="Candara" pitchFamily="34" charset="0"/>
              </a:rPr>
              <a:t>             Plastic box containing ballot slips of Mock Poll</a:t>
            </a:r>
          </a:p>
          <a:p>
            <a:pPr marL="487680" indent="-487680" defTabSz="731520" eaLnBrk="1" fontAlgn="auto" hangingPunct="1">
              <a:lnSpc>
                <a:spcPct val="80000"/>
              </a:lnSpc>
              <a:spcAft>
                <a:spcPts val="0"/>
              </a:spcAft>
              <a:buFont typeface="Arial" pitchFamily="34" charset="0"/>
              <a:buNone/>
              <a:defRPr/>
            </a:pPr>
            <a:endParaRPr lang="en-US" sz="1800" dirty="0">
              <a:latin typeface="Candara" pitchFamily="34" charset="0"/>
            </a:endParaRPr>
          </a:p>
        </p:txBody>
      </p:sp>
      <p:sp>
        <p:nvSpPr>
          <p:cNvPr id="74758" name="Line 4"/>
          <p:cNvSpPr>
            <a:spLocks noChangeShapeType="1"/>
          </p:cNvSpPr>
          <p:nvPr/>
        </p:nvSpPr>
        <p:spPr bwMode="auto">
          <a:xfrm flipV="1">
            <a:off x="3346450" y="2587625"/>
            <a:ext cx="2112963" cy="12700"/>
          </a:xfrm>
          <a:prstGeom prst="line">
            <a:avLst/>
          </a:prstGeom>
          <a:noFill/>
          <a:ln w="9525">
            <a:noFill/>
            <a:round/>
            <a:headEnd/>
            <a:tailEnd/>
          </a:ln>
        </p:spPr>
        <p:txBody>
          <a:bodyPr lIns="73152" tIns="36576" rIns="73152" bIns="36576"/>
          <a:lstStyle/>
          <a:p>
            <a:endParaRPr lang="en-GB"/>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365125" y="222250"/>
            <a:ext cx="6584950" cy="609600"/>
          </a:xfrm>
        </p:spPr>
        <p:txBody>
          <a:bodyPr/>
          <a:lstStyle/>
          <a:p>
            <a:pPr eaLnBrk="1" hangingPunct="1"/>
            <a:r>
              <a:rPr lang="en-US" sz="2400" b="1" u="sng" smtClean="0">
                <a:solidFill>
                  <a:srgbClr val="FFC000"/>
                </a:solidFill>
              </a:rPr>
              <a:t>NON-STATUTORY COVERS</a:t>
            </a:r>
          </a:p>
        </p:txBody>
      </p:sp>
      <p:sp>
        <p:nvSpPr>
          <p:cNvPr id="43011" name="Rectangle 3"/>
          <p:cNvSpPr>
            <a:spLocks noGrp="1" noChangeArrowheads="1"/>
          </p:cNvSpPr>
          <p:nvPr>
            <p:ph idx="1"/>
          </p:nvPr>
        </p:nvSpPr>
        <p:spPr>
          <a:xfrm>
            <a:off x="365760" y="914400"/>
            <a:ext cx="6766560" cy="4191000"/>
          </a:xfrm>
          <a:extLst/>
        </p:spPr>
        <p:style>
          <a:lnRef idx="0">
            <a:scrgbClr r="0" g="0" b="0"/>
          </a:lnRef>
          <a:fillRef idx="1002">
            <a:schemeClr val="lt2"/>
          </a:fillRef>
          <a:effectRef idx="0">
            <a:scrgbClr r="0" g="0" b="0"/>
          </a:effectRef>
          <a:fontRef idx="major"/>
        </p:style>
        <p:txBody>
          <a:bodyPr rtlCol="0">
            <a:normAutofit/>
          </a:bodyPr>
          <a:lstStyle/>
          <a:p>
            <a:pPr marL="487680" indent="-487680" defTabSz="731520" eaLnBrk="1" fontAlgn="auto" hangingPunct="1">
              <a:lnSpc>
                <a:spcPct val="80000"/>
              </a:lnSpc>
              <a:spcAft>
                <a:spcPts val="0"/>
              </a:spcAft>
              <a:buFont typeface="Arial" pitchFamily="34" charset="0"/>
              <a:buNone/>
              <a:defRPr/>
            </a:pPr>
            <a:r>
              <a:rPr lang="en-US" sz="1800" dirty="0">
                <a:latin typeface="Candara" pitchFamily="34" charset="0"/>
              </a:rPr>
              <a:t>	</a:t>
            </a:r>
            <a:r>
              <a:rPr lang="en-US" sz="1800" b="1" dirty="0">
                <a:latin typeface="Candara" pitchFamily="34" charset="0"/>
              </a:rPr>
              <a:t>The Second Packet ( </a:t>
            </a:r>
            <a:r>
              <a:rPr lang="en-US" b="1" dirty="0">
                <a:solidFill>
                  <a:srgbClr val="FFFF00"/>
                </a:solidFill>
              </a:rPr>
              <a:t>yellow</a:t>
            </a:r>
            <a:r>
              <a:rPr lang="en-US" sz="1800" b="1" dirty="0">
                <a:solidFill>
                  <a:srgbClr val="FFFF00"/>
                </a:solidFill>
                <a:latin typeface="Candara" pitchFamily="34" charset="0"/>
              </a:rPr>
              <a:t> </a:t>
            </a:r>
            <a:r>
              <a:rPr lang="en-US" sz="1800" b="1" dirty="0">
                <a:latin typeface="Candara" pitchFamily="34" charset="0"/>
              </a:rPr>
              <a:t>in color) will contain :</a:t>
            </a:r>
          </a:p>
          <a:p>
            <a:pPr marL="487680" indent="-487680" defTabSz="731520" eaLnBrk="1" fontAlgn="auto" hangingPunct="1">
              <a:lnSpc>
                <a:spcPct val="80000"/>
              </a:lnSpc>
              <a:spcAft>
                <a:spcPts val="0"/>
              </a:spcAft>
              <a:buFont typeface="Arial" pitchFamily="34" charset="0"/>
              <a:buNone/>
              <a:defRPr/>
            </a:pPr>
            <a:endParaRPr lang="en-US" sz="1600" dirty="0">
              <a:latin typeface="Candara" pitchFamily="34" charset="0"/>
            </a:endParaRPr>
          </a:p>
          <a:p>
            <a:pPr marL="487680" indent="-487680" defTabSz="731520" eaLnBrk="1" fontAlgn="auto" hangingPunct="1">
              <a:lnSpc>
                <a:spcPct val="80000"/>
              </a:lnSpc>
              <a:spcAft>
                <a:spcPts val="0"/>
              </a:spcAft>
              <a:buFont typeface="Arial" pitchFamily="34" charset="0"/>
              <a:buNone/>
              <a:defRPr/>
            </a:pPr>
            <a:r>
              <a:rPr lang="en-US" sz="1800" dirty="0">
                <a:latin typeface="Candara" pitchFamily="34" charset="0"/>
              </a:rPr>
              <a:t>		Copies of electoral roll;</a:t>
            </a:r>
          </a:p>
          <a:p>
            <a:pPr marL="487680" indent="-487680" defTabSz="731520" eaLnBrk="1" fontAlgn="auto" hangingPunct="1">
              <a:lnSpc>
                <a:spcPct val="80000"/>
              </a:lnSpc>
              <a:spcAft>
                <a:spcPts val="0"/>
              </a:spcAft>
              <a:buFont typeface="Arial" pitchFamily="34" charset="0"/>
              <a:buNone/>
              <a:defRPr/>
            </a:pPr>
            <a:r>
              <a:rPr lang="en-US" sz="1800" dirty="0">
                <a:latin typeface="Candara" pitchFamily="34" charset="0"/>
              </a:rPr>
              <a:t>		Appointment letters of polling agents in Form 10;</a:t>
            </a:r>
          </a:p>
          <a:p>
            <a:pPr marL="487680" indent="-487680" defTabSz="731520" eaLnBrk="1" fontAlgn="auto" hangingPunct="1">
              <a:lnSpc>
                <a:spcPct val="80000"/>
              </a:lnSpc>
              <a:spcAft>
                <a:spcPts val="0"/>
              </a:spcAft>
              <a:buFont typeface="Arial" pitchFamily="34" charset="0"/>
              <a:buNone/>
              <a:defRPr/>
            </a:pPr>
            <a:r>
              <a:rPr lang="en-US" sz="1800" dirty="0">
                <a:latin typeface="Candara" pitchFamily="34" charset="0"/>
              </a:rPr>
              <a:t>		EDC in form 12B;</a:t>
            </a:r>
          </a:p>
          <a:p>
            <a:pPr marL="487680" indent="-487680" defTabSz="731520" eaLnBrk="1" fontAlgn="auto" hangingPunct="1">
              <a:lnSpc>
                <a:spcPct val="80000"/>
              </a:lnSpc>
              <a:spcAft>
                <a:spcPts val="0"/>
              </a:spcAft>
              <a:buFont typeface="Arial" pitchFamily="34" charset="0"/>
              <a:buNone/>
              <a:defRPr/>
            </a:pPr>
            <a:r>
              <a:rPr lang="en-US" sz="1800" dirty="0">
                <a:latin typeface="Candara" pitchFamily="34" charset="0"/>
              </a:rPr>
              <a:t>		Sealed cover of list of challenged votes in form 14;</a:t>
            </a:r>
          </a:p>
          <a:p>
            <a:pPr marL="487680" indent="-487680" defTabSz="731520" eaLnBrk="1" fontAlgn="auto" hangingPunct="1">
              <a:lnSpc>
                <a:spcPct val="80000"/>
              </a:lnSpc>
              <a:spcAft>
                <a:spcPts val="0"/>
              </a:spcAft>
              <a:buFont typeface="Arial" pitchFamily="34" charset="0"/>
              <a:buNone/>
              <a:defRPr/>
            </a:pPr>
            <a:r>
              <a:rPr lang="en-US" sz="1800" dirty="0">
                <a:latin typeface="Candara" pitchFamily="34" charset="0"/>
              </a:rPr>
              <a:t>		List of blind and infirm voters in 14A;</a:t>
            </a:r>
          </a:p>
          <a:p>
            <a:pPr marL="487680" indent="-487680" defTabSz="731520" eaLnBrk="1" fontAlgn="auto" hangingPunct="1">
              <a:lnSpc>
                <a:spcPct val="80000"/>
              </a:lnSpc>
              <a:spcAft>
                <a:spcPts val="0"/>
              </a:spcAft>
              <a:buFont typeface="Arial" pitchFamily="34" charset="0"/>
              <a:buNone/>
              <a:defRPr/>
            </a:pPr>
            <a:r>
              <a:rPr lang="en-US" sz="1800" dirty="0">
                <a:latin typeface="Candara" pitchFamily="34" charset="0"/>
              </a:rPr>
              <a:t>		Declarations of age and list of such electors;</a:t>
            </a:r>
          </a:p>
          <a:p>
            <a:pPr marL="487680" indent="-487680" defTabSz="731520" eaLnBrk="1" fontAlgn="auto" hangingPunct="1">
              <a:lnSpc>
                <a:spcPct val="80000"/>
              </a:lnSpc>
              <a:spcAft>
                <a:spcPts val="0"/>
              </a:spcAft>
              <a:buFont typeface="Arial" pitchFamily="34" charset="0"/>
              <a:buNone/>
              <a:defRPr/>
            </a:pPr>
            <a:r>
              <a:rPr lang="en-US" sz="1800" dirty="0">
                <a:latin typeface="Candara" pitchFamily="34" charset="0"/>
              </a:rPr>
              <a:t>		Receipt Book and cash;</a:t>
            </a:r>
          </a:p>
          <a:p>
            <a:pPr marL="487680" indent="-487680" defTabSz="731520" eaLnBrk="1" fontAlgn="auto" hangingPunct="1">
              <a:lnSpc>
                <a:spcPct val="80000"/>
              </a:lnSpc>
              <a:spcAft>
                <a:spcPts val="0"/>
              </a:spcAft>
              <a:buFont typeface="Arial" pitchFamily="34" charset="0"/>
              <a:buNone/>
              <a:defRPr/>
            </a:pPr>
            <a:r>
              <a:rPr lang="en-US" sz="1800" dirty="0">
                <a:latin typeface="Candara" pitchFamily="34" charset="0"/>
              </a:rPr>
              <a:t>		Unused and damaged paper seals;</a:t>
            </a:r>
          </a:p>
          <a:p>
            <a:pPr marL="487680" indent="-487680" defTabSz="731520" eaLnBrk="1" fontAlgn="auto" hangingPunct="1">
              <a:lnSpc>
                <a:spcPct val="80000"/>
              </a:lnSpc>
              <a:spcAft>
                <a:spcPts val="0"/>
              </a:spcAft>
              <a:buFont typeface="Arial" pitchFamily="34" charset="0"/>
              <a:buNone/>
              <a:defRPr/>
            </a:pPr>
            <a:r>
              <a:rPr lang="en-US" sz="1800" dirty="0">
                <a:latin typeface="Candara" pitchFamily="34" charset="0"/>
              </a:rPr>
              <a:t>		Unused voter slips;</a:t>
            </a:r>
          </a:p>
          <a:p>
            <a:pPr marL="487680" indent="-487680" defTabSz="731520" eaLnBrk="1" fontAlgn="auto" hangingPunct="1">
              <a:lnSpc>
                <a:spcPct val="80000"/>
              </a:lnSpc>
              <a:spcAft>
                <a:spcPts val="0"/>
              </a:spcAft>
              <a:buFont typeface="Arial" pitchFamily="34" charset="0"/>
              <a:buNone/>
              <a:defRPr/>
            </a:pPr>
            <a:r>
              <a:rPr lang="en-US" sz="1800" dirty="0">
                <a:latin typeface="Candara" pitchFamily="34" charset="0"/>
              </a:rPr>
              <a:t>		Unused and damaged Special Tags;</a:t>
            </a:r>
          </a:p>
          <a:p>
            <a:pPr marL="487680" indent="-487680" defTabSz="731520" eaLnBrk="1" fontAlgn="auto" hangingPunct="1">
              <a:lnSpc>
                <a:spcPct val="80000"/>
              </a:lnSpc>
              <a:spcAft>
                <a:spcPts val="0"/>
              </a:spcAft>
              <a:buFont typeface="Arial" pitchFamily="34" charset="0"/>
              <a:buNone/>
              <a:defRPr/>
            </a:pPr>
            <a:r>
              <a:rPr lang="en-US" sz="1800" dirty="0">
                <a:latin typeface="Candara" pitchFamily="34" charset="0"/>
              </a:rPr>
              <a:t>		Unused and damaged strip seals;</a:t>
            </a:r>
          </a:p>
        </p:txBody>
      </p:sp>
      <p:sp>
        <p:nvSpPr>
          <p:cNvPr id="75782" name="Line 4"/>
          <p:cNvSpPr>
            <a:spLocks noChangeShapeType="1"/>
          </p:cNvSpPr>
          <p:nvPr/>
        </p:nvSpPr>
        <p:spPr bwMode="auto">
          <a:xfrm>
            <a:off x="893763" y="2112963"/>
            <a:ext cx="2601912" cy="26987"/>
          </a:xfrm>
          <a:prstGeom prst="line">
            <a:avLst/>
          </a:prstGeom>
          <a:noFill/>
          <a:ln w="9525">
            <a:noFill/>
            <a:round/>
            <a:headEnd/>
            <a:tailEnd/>
          </a:ln>
        </p:spPr>
        <p:txBody>
          <a:bodyPr lIns="73152" tIns="36576" rIns="73152" bIns="36576"/>
          <a:lstStyle/>
          <a:p>
            <a:endParaRPr lang="en-GB"/>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228600"/>
            <a:ext cx="5999163" cy="390525"/>
          </a:xfrm>
        </p:spPr>
        <p:txBody>
          <a:bodyPr rtlCol="0">
            <a:noAutofit/>
          </a:bodyPr>
          <a:lstStyle/>
          <a:p>
            <a:pPr defTabSz="731520" eaLnBrk="1" fontAlgn="auto" hangingPunct="1">
              <a:spcAft>
                <a:spcPts val="0"/>
              </a:spcAft>
              <a:defRPr/>
            </a:pPr>
            <a:r>
              <a:rPr lang="en-US" sz="2800" b="1" dirty="0">
                <a:solidFill>
                  <a:schemeClr val="accent6">
                    <a:lumMod val="50000"/>
                  </a:schemeClr>
                </a:solidFill>
              </a:rPr>
              <a:t>THIRD PACKET</a:t>
            </a:r>
          </a:p>
        </p:txBody>
      </p:sp>
      <p:sp>
        <p:nvSpPr>
          <p:cNvPr id="44035" name="Rectangle 3"/>
          <p:cNvSpPr>
            <a:spLocks noGrp="1" noChangeArrowheads="1"/>
          </p:cNvSpPr>
          <p:nvPr>
            <p:ph idx="1"/>
          </p:nvPr>
        </p:nvSpPr>
        <p:spPr>
          <a:xfrm>
            <a:off x="685800" y="838200"/>
            <a:ext cx="5998464" cy="4160520"/>
          </a:xfrm>
          <a:extLst/>
        </p:spPr>
        <p:style>
          <a:lnRef idx="0">
            <a:scrgbClr r="0" g="0" b="0"/>
          </a:lnRef>
          <a:fillRef idx="1003">
            <a:schemeClr val="lt2"/>
          </a:fillRef>
          <a:effectRef idx="0">
            <a:scrgbClr r="0" g="0" b="0"/>
          </a:effectRef>
          <a:fontRef idx="major"/>
        </p:style>
        <p:txBody>
          <a:bodyPr rtlCol="0">
            <a:normAutofit/>
          </a:bodyPr>
          <a:lstStyle/>
          <a:p>
            <a:pPr marL="487680" indent="-487680" defTabSz="731520" eaLnBrk="1" fontAlgn="auto" hangingPunct="1">
              <a:lnSpc>
                <a:spcPct val="90000"/>
              </a:lnSpc>
              <a:spcAft>
                <a:spcPts val="0"/>
              </a:spcAft>
              <a:buFont typeface="Arial" pitchFamily="34" charset="0"/>
              <a:buNone/>
              <a:defRPr/>
            </a:pPr>
            <a:r>
              <a:rPr lang="en-US" sz="2200" dirty="0"/>
              <a:t> The cover will be</a:t>
            </a:r>
            <a:r>
              <a:rPr lang="en-US" sz="2200" b="1" dirty="0">
                <a:solidFill>
                  <a:schemeClr val="accent6">
                    <a:lumMod val="50000"/>
                  </a:schemeClr>
                </a:solidFill>
              </a:rPr>
              <a:t> brown </a:t>
            </a:r>
            <a:r>
              <a:rPr lang="en-US" sz="2200" dirty="0"/>
              <a:t>in </a:t>
            </a:r>
            <a:r>
              <a:rPr lang="en-US" sz="2200" dirty="0" err="1"/>
              <a:t>colour</a:t>
            </a:r>
            <a:r>
              <a:rPr lang="en-US" sz="2200" dirty="0"/>
              <a:t> and contain the following items:</a:t>
            </a:r>
          </a:p>
          <a:p>
            <a:pPr marL="487680" indent="-487680" defTabSz="731520" eaLnBrk="1" fontAlgn="auto" hangingPunct="1">
              <a:lnSpc>
                <a:spcPct val="90000"/>
              </a:lnSpc>
              <a:spcAft>
                <a:spcPts val="0"/>
              </a:spcAft>
              <a:buFont typeface="Arial" pitchFamily="34" charset="0"/>
              <a:buNone/>
              <a:defRPr/>
            </a:pPr>
            <a:endParaRPr lang="en-US" sz="2200" dirty="0"/>
          </a:p>
          <a:p>
            <a:pPr marL="487680" indent="-487680" defTabSz="731520" eaLnBrk="1" fontAlgn="auto" hangingPunct="1">
              <a:lnSpc>
                <a:spcPct val="90000"/>
              </a:lnSpc>
              <a:spcAft>
                <a:spcPts val="0"/>
              </a:spcAft>
              <a:defRPr/>
            </a:pPr>
            <a:r>
              <a:rPr lang="en-US" sz="2000" dirty="0">
                <a:latin typeface="Candara" pitchFamily="34" charset="0"/>
              </a:rPr>
              <a:t>Hand Book of Pr.O</a:t>
            </a:r>
          </a:p>
          <a:p>
            <a:pPr marL="487680" indent="-487680" defTabSz="731520" eaLnBrk="1" fontAlgn="auto" hangingPunct="1">
              <a:lnSpc>
                <a:spcPct val="90000"/>
              </a:lnSpc>
              <a:spcAft>
                <a:spcPts val="0"/>
              </a:spcAft>
              <a:defRPr/>
            </a:pPr>
            <a:r>
              <a:rPr lang="en-US" sz="2000" dirty="0">
                <a:latin typeface="Candara" pitchFamily="34" charset="0"/>
              </a:rPr>
              <a:t>Manual of EVM</a:t>
            </a:r>
          </a:p>
          <a:p>
            <a:pPr marL="487680" indent="-487680" defTabSz="731520" eaLnBrk="1" fontAlgn="auto" hangingPunct="1">
              <a:lnSpc>
                <a:spcPct val="90000"/>
              </a:lnSpc>
              <a:spcAft>
                <a:spcPts val="0"/>
              </a:spcAft>
              <a:defRPr/>
            </a:pPr>
            <a:r>
              <a:rPr lang="en-US" sz="2000" dirty="0">
                <a:latin typeface="Candara" pitchFamily="34" charset="0"/>
              </a:rPr>
              <a:t>Indelible Ink set</a:t>
            </a:r>
          </a:p>
          <a:p>
            <a:pPr marL="487680" indent="-487680" defTabSz="731520" eaLnBrk="1" fontAlgn="auto" hangingPunct="1">
              <a:lnSpc>
                <a:spcPct val="90000"/>
              </a:lnSpc>
              <a:spcAft>
                <a:spcPts val="0"/>
              </a:spcAft>
              <a:defRPr/>
            </a:pPr>
            <a:r>
              <a:rPr lang="en-US" sz="2000" dirty="0">
                <a:latin typeface="Candara" pitchFamily="34" charset="0"/>
              </a:rPr>
              <a:t>Self inking pad</a:t>
            </a:r>
          </a:p>
          <a:p>
            <a:pPr marL="487680" indent="-487680" defTabSz="731520" eaLnBrk="1" fontAlgn="auto" hangingPunct="1">
              <a:lnSpc>
                <a:spcPct val="90000"/>
              </a:lnSpc>
              <a:spcAft>
                <a:spcPts val="0"/>
              </a:spcAft>
              <a:defRPr/>
            </a:pPr>
            <a:r>
              <a:rPr lang="en-US" sz="2000" dirty="0">
                <a:latin typeface="Candara" pitchFamily="34" charset="0"/>
              </a:rPr>
              <a:t>Metal Seal of Pr.O</a:t>
            </a:r>
          </a:p>
          <a:p>
            <a:pPr marL="487680" indent="-487680" defTabSz="731520" eaLnBrk="1" fontAlgn="auto" hangingPunct="1">
              <a:lnSpc>
                <a:spcPct val="90000"/>
              </a:lnSpc>
              <a:spcAft>
                <a:spcPts val="0"/>
              </a:spcAft>
              <a:defRPr/>
            </a:pPr>
            <a:r>
              <a:rPr lang="en-US" sz="2000" dirty="0">
                <a:latin typeface="Candara" pitchFamily="34" charset="0"/>
              </a:rPr>
              <a:t>Arrow Cross mark</a:t>
            </a:r>
          </a:p>
          <a:p>
            <a:pPr marL="487680" indent="-487680" defTabSz="731520" eaLnBrk="1" fontAlgn="auto" hangingPunct="1">
              <a:lnSpc>
                <a:spcPct val="90000"/>
              </a:lnSpc>
              <a:spcAft>
                <a:spcPts val="0"/>
              </a:spcAft>
              <a:defRPr/>
            </a:pPr>
            <a:r>
              <a:rPr lang="en-US" sz="2000" dirty="0">
                <a:latin typeface="Candara" pitchFamily="34" charset="0"/>
              </a:rPr>
              <a:t>Cup for setting indelible ink</a:t>
            </a:r>
          </a:p>
          <a:p>
            <a:pPr marL="487680" indent="-487680" defTabSz="731520" eaLnBrk="1" fontAlgn="auto" hangingPunct="1">
              <a:lnSpc>
                <a:spcPct val="90000"/>
              </a:lnSpc>
              <a:spcAft>
                <a:spcPts val="0"/>
              </a:spcAft>
              <a:defRPr/>
            </a:pPr>
            <a:endParaRPr lang="en-US" sz="2000" dirty="0">
              <a:solidFill>
                <a:srgbClr val="FFFF00"/>
              </a:solidFill>
              <a:latin typeface="Candara"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2259</TotalTime>
  <Words>6999</Words>
  <Application>Microsoft Office PowerPoint</Application>
  <PresentationFormat>Custom</PresentationFormat>
  <Paragraphs>837</Paragraphs>
  <Slides>111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111</vt:i4>
      </vt:variant>
    </vt:vector>
  </HeadingPairs>
  <TitlesOfParts>
    <vt:vector size="119" baseType="lpstr">
      <vt:lpstr>Arial</vt:lpstr>
      <vt:lpstr>Calibri</vt:lpstr>
      <vt:lpstr>Candara</vt:lpstr>
      <vt:lpstr>Gill Sans MT</vt:lpstr>
      <vt:lpstr>Times New Roman</vt:lpstr>
      <vt:lpstr>Wingdings</vt:lpstr>
      <vt:lpstr>Wingdings 2</vt:lpstr>
      <vt:lpstr>Office Theme</vt:lpstr>
      <vt:lpstr>Conduct of Poll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Setting up of VVPATs  (51/8/VVPAT/2017-EMS dt. 05.12.2017)</vt:lpstr>
      <vt:lpstr>PowerPoint Presentation</vt:lpstr>
      <vt:lpstr>PowerPoint Presentation</vt:lpstr>
      <vt:lpstr>PowerPoint Presentation</vt:lpstr>
      <vt:lpstr>PowerPoint Presentation</vt:lpstr>
      <vt:lpstr>PowerPoint Presentation</vt:lpstr>
      <vt:lpstr> Storage of Polled and Un-polled EVMs &amp; VVPATs [No. 51/8/7/2018-EMS Dt. 03.11.2018] </vt:lpstr>
      <vt:lpstr>Storage of Polled and Un-polled EVMs &amp; VVPATs</vt:lpstr>
      <vt:lpstr>PowerPoint Presentation</vt:lpstr>
      <vt:lpstr>PowerPoint Presentation</vt:lpstr>
      <vt:lpstr>PowerPoint Presentation</vt:lpstr>
      <vt:lpstr>PowerPoint Presentation</vt:lpstr>
      <vt:lpstr>PowerPoint Presentation</vt:lpstr>
      <vt:lpstr>Maintenance of Law and Order:   Enabling Provisions</vt:lpstr>
      <vt:lpstr>Maintenance of Law and Order:   Enabling Provisions</vt:lpstr>
      <vt:lpstr>Maintenance of Law and Order:   Enabling Provisions</vt:lpstr>
      <vt:lpstr>Maintenance of Law and Order:   Enabling Provisions</vt:lpstr>
      <vt:lpstr>Maintenance of Law and Order:   Enabling Provisions</vt:lpstr>
      <vt:lpstr>PowerPoint Presentation</vt:lpstr>
      <vt:lpstr>Activities at Distribution Centre (DC) on P-1 day</vt:lpstr>
      <vt:lpstr>Tagging of Polling Party at Distribution Centre</vt:lpstr>
      <vt:lpstr>Procurement of EVMs and Polling materials  </vt:lpstr>
      <vt:lpstr>Collection of Materials</vt:lpstr>
      <vt:lpstr>VIDEO CAMERA</vt:lpstr>
      <vt:lpstr>VIDEO CAMERA</vt:lpstr>
      <vt:lpstr>PowerPoint Presentation</vt:lpstr>
      <vt:lpstr>PowerPoint Presentation</vt:lpstr>
      <vt:lpstr>Activities on P-1 day</vt:lpstr>
      <vt:lpstr>Activities on P-1 day</vt:lpstr>
      <vt:lpstr>PowerPoint Presentation</vt:lpstr>
      <vt:lpstr>PowerPoint Presentation</vt:lpstr>
      <vt:lpstr>PowerPoint Presentation</vt:lpstr>
      <vt:lpstr>Display at Polling Stations on Poll day </vt:lpstr>
      <vt:lpstr> Activities On the Day Of Poll: Preliminaries</vt:lpstr>
      <vt:lpstr>PowerPoint Presentation</vt:lpstr>
      <vt:lpstr>Mock Poll</vt:lpstr>
      <vt:lpstr>MOCK POLL</vt:lpstr>
      <vt:lpstr>FIXING OF GREEN PAPER SEAL</vt:lpstr>
      <vt:lpstr>CLOSING AND SEALING C.U. SPECIAL TAG FOR SEALING INNER COVER</vt:lpstr>
      <vt:lpstr>CLOSING AND SEALING C.U. SEALING OF OUTER COVER</vt:lpstr>
      <vt:lpstr>CLOSING AND SEALING C.U.  STRIP SEAL</vt:lpstr>
      <vt:lpstr>SETTING UP OF EVM/VVPAT IN POLLING STATION</vt:lpstr>
      <vt:lpstr>COMMENCEMENT OF POLL</vt:lpstr>
      <vt:lpstr>PowerPoint Presentation</vt:lpstr>
      <vt:lpstr>Poll Process: Regulation of Entry at Polling Stations</vt:lpstr>
      <vt:lpstr>Duties Of Polling Officers</vt:lpstr>
      <vt:lpstr>Duties of First Polling Officer</vt:lpstr>
      <vt:lpstr>Duties of First Polling Officer</vt:lpstr>
      <vt:lpstr>IDENTIFICATION OF VOTER</vt:lpstr>
      <vt:lpstr>Duties of Second Polling Officer</vt:lpstr>
      <vt:lpstr>PowerPoint Presentation</vt:lpstr>
      <vt:lpstr>Duties of Second Polling Officer</vt:lpstr>
      <vt:lpstr>APPLICATION OF INDELIBLE INK</vt:lpstr>
      <vt:lpstr>ISSUE OF VOTER’S SLIPS</vt:lpstr>
      <vt:lpstr>RECORDING OF VOTES</vt:lpstr>
      <vt:lpstr>Duties of Micro-observers  </vt:lpstr>
      <vt:lpstr>Plz. Note</vt:lpstr>
      <vt:lpstr>PowerPoint Presentation</vt:lpstr>
      <vt:lpstr>PowerPoint Presentation</vt:lpstr>
      <vt:lpstr>VVPAT Complaint by voter – Rule 49MA</vt:lpstr>
      <vt:lpstr>PowerPoint Presentation</vt:lpstr>
      <vt:lpstr>VOTING BY BLIND AND INFIRM VOTERS</vt:lpstr>
      <vt:lpstr>PowerPoint Presentation</vt:lpstr>
      <vt:lpstr>PowerPoint Presentation</vt:lpstr>
      <vt:lpstr>PowerPoint Presentation</vt:lpstr>
      <vt:lpstr>CHALLENGED VOTES</vt:lpstr>
      <vt:lpstr>DECLARATION OF ELECTOR ABOUT AGE</vt:lpstr>
      <vt:lpstr>TENDERED VOTES</vt:lpstr>
      <vt:lpstr>PowerPoint Presentation</vt:lpstr>
      <vt:lpstr>Voting by voters from ASD list</vt:lpstr>
      <vt:lpstr>Voting by voters from ASD list</vt:lpstr>
      <vt:lpstr>PowerPoint Presentation</vt:lpstr>
      <vt:lpstr>VOTING ON EDC</vt:lpstr>
      <vt:lpstr>VOTING BY PROXY</vt:lpstr>
      <vt:lpstr>REFUSAL TO OBSERVE VOTING PROCEDURE</vt:lpstr>
      <vt:lpstr>ELECTORS DECIDING NOT TO VOTE</vt:lpstr>
      <vt:lpstr>REPORTS OF PRESIDING OFFICER</vt:lpstr>
      <vt:lpstr>PowerPoint Presentation</vt:lpstr>
      <vt:lpstr>Close Of Poll </vt:lpstr>
      <vt:lpstr>ACCOUNT OF VOTE RECORDED</vt:lpstr>
      <vt:lpstr>PowerPoint Presentation</vt:lpstr>
      <vt:lpstr>PowerPoint Presentation</vt:lpstr>
      <vt:lpstr>SEALING OF EVM  and Polled Materials AFTER POLL</vt:lpstr>
      <vt:lpstr>SEALING OF ELECTION PAPERS</vt:lpstr>
      <vt:lpstr>STATUTORY COVERS</vt:lpstr>
      <vt:lpstr>NON-STATUTORY COVERS</vt:lpstr>
      <vt:lpstr>THIRD PACKET</vt:lpstr>
      <vt:lpstr>Fourth Packet</vt:lpstr>
      <vt:lpstr>PREPARATION OF PRO’S DIARY</vt:lpstr>
      <vt:lpstr>Visit Sheet</vt:lpstr>
      <vt:lpstr>PowerPoint Presentation</vt:lpstr>
      <vt:lpstr>Activities at Receiving Centre</vt:lpstr>
      <vt:lpstr>Receiving Arrangements</vt:lpstr>
      <vt:lpstr>PowerPoint Presentation</vt:lpstr>
      <vt:lpstr>Receiving Arrangements: Separate Special Counters for Polling Stations  ( a notice/hoarding indicating number and details of Polling Stations shall be put up)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chirag</dc:creator>
  <cp:lastModifiedBy>AG</cp:lastModifiedBy>
  <cp:revision>282</cp:revision>
  <dcterms:created xsi:type="dcterms:W3CDTF">2013-06-26T09:24:56Z</dcterms:created>
  <dcterms:modified xsi:type="dcterms:W3CDTF">2018-12-04T20:20:40Z</dcterms:modified>
</cp:coreProperties>
</file>